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387" r:id="rId3"/>
    <p:sldId id="328" r:id="rId4"/>
    <p:sldId id="329" r:id="rId5"/>
    <p:sldId id="335" r:id="rId6"/>
    <p:sldId id="370" r:id="rId7"/>
    <p:sldId id="336" r:id="rId8"/>
    <p:sldId id="333" r:id="rId9"/>
    <p:sldId id="337" r:id="rId10"/>
    <p:sldId id="338" r:id="rId11"/>
    <p:sldId id="339" r:id="rId12"/>
    <p:sldId id="343" r:id="rId13"/>
    <p:sldId id="383" r:id="rId14"/>
    <p:sldId id="344" r:id="rId15"/>
    <p:sldId id="345" r:id="rId16"/>
    <p:sldId id="346" r:id="rId17"/>
    <p:sldId id="371" r:id="rId18"/>
    <p:sldId id="372" r:id="rId19"/>
    <p:sldId id="332" r:id="rId20"/>
    <p:sldId id="373" r:id="rId21"/>
    <p:sldId id="340" r:id="rId22"/>
    <p:sldId id="341" r:id="rId23"/>
    <p:sldId id="374" r:id="rId24"/>
    <p:sldId id="375" r:id="rId25"/>
    <p:sldId id="364" r:id="rId26"/>
    <p:sldId id="376" r:id="rId27"/>
    <p:sldId id="377" r:id="rId28"/>
    <p:sldId id="365" r:id="rId29"/>
    <p:sldId id="366" r:id="rId30"/>
    <p:sldId id="378" r:id="rId31"/>
    <p:sldId id="361" r:id="rId32"/>
    <p:sldId id="362" r:id="rId33"/>
    <p:sldId id="379" r:id="rId34"/>
    <p:sldId id="359" r:id="rId35"/>
    <p:sldId id="382" r:id="rId36"/>
    <p:sldId id="360" r:id="rId37"/>
    <p:sldId id="363" r:id="rId38"/>
    <p:sldId id="381" r:id="rId39"/>
    <p:sldId id="380" r:id="rId40"/>
    <p:sldId id="355" r:id="rId41"/>
    <p:sldId id="384" r:id="rId42"/>
    <p:sldId id="347" r:id="rId43"/>
    <p:sldId id="385" r:id="rId44"/>
    <p:sldId id="386" r:id="rId45"/>
    <p:sldId id="348" r:id="rId46"/>
    <p:sldId id="356" r:id="rId47"/>
    <p:sldId id="312" r:id="rId48"/>
    <p:sldId id="325" r:id="rId49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81111" autoAdjust="0"/>
  </p:normalViewPr>
  <p:slideViewPr>
    <p:cSldViewPr>
      <p:cViewPr varScale="1">
        <p:scale>
          <a:sx n="76" d="100"/>
          <a:sy n="76" d="100"/>
        </p:scale>
        <p:origin x="1116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56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1.5 </a:t>
            </a:r>
            <a:r>
              <a:rPr lang="da-DK" dirty="0" err="1"/>
              <a:t>hours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a bit </a:t>
            </a:r>
            <a:r>
              <a:rPr lang="da-DK" dirty="0" err="1"/>
              <a:t>cheating</a:t>
            </a:r>
            <a:r>
              <a:rPr lang="da-DK" dirty="0"/>
              <a:t>, I </a:t>
            </a:r>
            <a:r>
              <a:rPr lang="da-DK" dirty="0" err="1"/>
              <a:t>already</a:t>
            </a:r>
            <a:r>
              <a:rPr lang="da-DK" dirty="0"/>
              <a:t> had</a:t>
            </a:r>
            <a:r>
              <a:rPr lang="da-DK" baseline="0" dirty="0"/>
              <a:t> </a:t>
            </a:r>
            <a:r>
              <a:rPr lang="da-DK" baseline="0" dirty="0" err="1"/>
              <a:t>some</a:t>
            </a:r>
            <a:r>
              <a:rPr lang="da-DK" baseline="0" dirty="0"/>
              <a:t> </a:t>
            </a:r>
            <a:r>
              <a:rPr lang="da-DK" baseline="0" dirty="0" err="1"/>
              <a:t>boilerplate</a:t>
            </a:r>
            <a:r>
              <a:rPr lang="da-DK" baseline="0" dirty="0"/>
              <a:t> </a:t>
            </a:r>
            <a:r>
              <a:rPr lang="da-DK" baseline="0" dirty="0" err="1"/>
              <a:t>code</a:t>
            </a:r>
            <a:r>
              <a:rPr lang="da-DK" baseline="0" dirty="0"/>
              <a:t> </a:t>
            </a:r>
            <a:r>
              <a:rPr lang="da-DK" baseline="0" dirty="0" err="1"/>
              <a:t>hanging</a:t>
            </a:r>
            <a:r>
              <a:rPr lang="da-DK" baseline="0" dirty="0"/>
              <a:t> </a:t>
            </a:r>
            <a:r>
              <a:rPr lang="da-DK" baseline="0" dirty="0" err="1"/>
              <a:t>around</a:t>
            </a:r>
            <a:r>
              <a:rPr lang="da-DK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GET /</a:t>
            </a:r>
            <a:r>
              <a:rPr lang="da-DK" dirty="0" err="1"/>
              <a:t>flight</a:t>
            </a:r>
            <a:r>
              <a:rPr lang="da-DK" dirty="0"/>
              <a:t>		</a:t>
            </a:r>
            <a:r>
              <a:rPr lang="da-DK" dirty="0" err="1"/>
              <a:t>return</a:t>
            </a:r>
            <a:r>
              <a:rPr lang="da-DK" dirty="0"/>
              <a:t> [ {flight:’sk992’, …}, {…]</a:t>
            </a:r>
          </a:p>
          <a:p>
            <a:endParaRPr lang="da-DK" dirty="0"/>
          </a:p>
          <a:p>
            <a:r>
              <a:rPr lang="da-DK" dirty="0"/>
              <a:t>POST /booking/sk992</a:t>
            </a:r>
          </a:p>
          <a:p>
            <a:r>
              <a:rPr lang="da-DK" dirty="0"/>
              <a:t>  </a:t>
            </a:r>
            <a:r>
              <a:rPr lang="da-DK" dirty="0" err="1"/>
              <a:t>body</a:t>
            </a:r>
            <a:r>
              <a:rPr lang="da-DK" dirty="0"/>
              <a:t> {</a:t>
            </a:r>
            <a:r>
              <a:rPr lang="da-DK" dirty="0" err="1"/>
              <a:t>name</a:t>
            </a:r>
            <a:r>
              <a:rPr lang="da-DK" dirty="0"/>
              <a:t>: ”</a:t>
            </a:r>
            <a:r>
              <a:rPr lang="da-DK" dirty="0" err="1"/>
              <a:t>henrik</a:t>
            </a:r>
            <a:r>
              <a:rPr lang="da-DK" dirty="0"/>
              <a:t>”, …}</a:t>
            </a:r>
          </a:p>
          <a:p>
            <a:endParaRPr lang="da-DK" dirty="0"/>
          </a:p>
          <a:p>
            <a:r>
              <a:rPr lang="da-DK" baseline="0" dirty="0"/>
              <a:t>  </a:t>
            </a:r>
            <a:r>
              <a:rPr lang="da-DK" baseline="0" dirty="0" err="1"/>
              <a:t>response</a:t>
            </a:r>
            <a:r>
              <a:rPr lang="da-DK" baseline="0" dirty="0"/>
              <a:t>: Location /booking/sk992/hbc-sk992</a:t>
            </a:r>
          </a:p>
          <a:p>
            <a:endParaRPr lang="da-DK" baseline="0" dirty="0"/>
          </a:p>
          <a:p>
            <a:r>
              <a:rPr lang="da-DK" baseline="0" dirty="0"/>
              <a:t>POST /booking/</a:t>
            </a:r>
            <a:r>
              <a:rPr lang="da-DK" baseline="0" dirty="0" err="1"/>
              <a:t>payment</a:t>
            </a:r>
            <a:r>
              <a:rPr lang="da-DK" baseline="0" dirty="0"/>
              <a:t>/hbc-sk992</a:t>
            </a:r>
          </a:p>
          <a:p>
            <a:r>
              <a:rPr lang="da-DK" baseline="0" dirty="0"/>
              <a:t>  </a:t>
            </a:r>
            <a:r>
              <a:rPr lang="da-DK" baseline="0" dirty="0" err="1"/>
              <a:t>body</a:t>
            </a:r>
            <a:r>
              <a:rPr lang="da-DK" baseline="0" dirty="0"/>
              <a:t> { </a:t>
            </a:r>
            <a:r>
              <a:rPr lang="da-DK" baseline="0" dirty="0" err="1"/>
              <a:t>cardid</a:t>
            </a:r>
            <a:r>
              <a:rPr lang="da-DK" baseline="0" dirty="0"/>
              <a:t>: ”1234-1234-1234-1234”, …}</a:t>
            </a:r>
          </a:p>
          <a:p>
            <a:endParaRPr lang="da-DK" baseline="0" dirty="0"/>
          </a:p>
          <a:p>
            <a:r>
              <a:rPr lang="da-DK" baseline="0" dirty="0"/>
              <a:t>  </a:t>
            </a:r>
            <a:r>
              <a:rPr lang="da-DK" baseline="0" dirty="0" err="1"/>
              <a:t>response</a:t>
            </a:r>
            <a:r>
              <a:rPr lang="da-DK" baseline="0" dirty="0"/>
              <a:t>: Location /booking/</a:t>
            </a:r>
            <a:r>
              <a:rPr lang="da-DK" baseline="0" dirty="0" err="1"/>
              <a:t>payment</a:t>
            </a:r>
            <a:r>
              <a:rPr lang="da-DK" baseline="0" dirty="0"/>
              <a:t>/hbc-sk992</a:t>
            </a:r>
          </a:p>
          <a:p>
            <a:r>
              <a:rPr lang="da-DK" baseline="0" dirty="0"/>
              <a:t>  </a:t>
            </a:r>
            <a:r>
              <a:rPr lang="da-DK" baseline="0" dirty="0" err="1"/>
              <a:t>body</a:t>
            </a:r>
            <a:r>
              <a:rPr lang="da-DK" baseline="0" dirty="0"/>
              <a:t> { </a:t>
            </a:r>
            <a:r>
              <a:rPr lang="da-DK" baseline="0" dirty="0" err="1"/>
              <a:t>etciket</a:t>
            </a:r>
            <a:r>
              <a:rPr lang="da-DK" baseline="0" dirty="0"/>
              <a:t>: /</a:t>
            </a:r>
            <a:r>
              <a:rPr lang="da-DK" baseline="0" dirty="0" err="1"/>
              <a:t>eticket</a:t>
            </a:r>
            <a:r>
              <a:rPr lang="da-DK" baseline="0" dirty="0"/>
              <a:t>/hbc-sk992, </a:t>
            </a:r>
            <a:r>
              <a:rPr lang="da-DK" baseline="0" dirty="0" err="1"/>
              <a:t>receipt</a:t>
            </a:r>
            <a:r>
              <a:rPr lang="da-DK" baseline="0" dirty="0"/>
              <a:t>: /</a:t>
            </a:r>
            <a:r>
              <a:rPr lang="da-DK" baseline="0" dirty="0" err="1"/>
              <a:t>receipt</a:t>
            </a:r>
            <a:r>
              <a:rPr lang="da-DK" baseline="0" dirty="0"/>
              <a:t>/hbc-sk992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Coffeeshop code in </a:t>
            </a:r>
            <a:r>
              <a:rPr lang="en-US" dirty="0" err="1"/>
              <a:t>frsproject</a:t>
            </a:r>
            <a:r>
              <a:rPr lang="en-US" dirty="0"/>
              <a:t> repo.</a:t>
            </a:r>
          </a:p>
          <a:p>
            <a:r>
              <a:rPr lang="en-US" dirty="0"/>
              <a:t>http POST localhost:4567/order drink=americano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cs typeface="Arial" charset="0"/>
              </a:rPr>
              <a:t>Software Engineering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RE</a:t>
            </a:r>
            <a:r>
              <a:rPr lang="en-US" dirty="0" err="1"/>
              <a:t>presentational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dirty="0"/>
              <a:t>tate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dirty="0"/>
              <a:t>ransfer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</a:t>
            </a:r>
            <a:r>
              <a:rPr lang="en-US" dirty="0">
                <a:solidFill>
                  <a:srgbClr val="00B050"/>
                </a:solidFill>
              </a:rPr>
              <a:t>U</a:t>
            </a:r>
            <a:r>
              <a:rPr lang="en-US" dirty="0"/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458200" cy="4318000"/>
          </a:xfrm>
        </p:spPr>
        <p:txBody>
          <a:bodyPr/>
          <a:lstStyle/>
          <a:p>
            <a:r>
              <a:rPr lang="en-US" dirty="0"/>
              <a:t>Inger updates the measurement		UPDATE</a:t>
            </a:r>
          </a:p>
          <a:p>
            <a:r>
              <a:rPr lang="en-US" dirty="0"/>
              <a:t>PUT /</a:t>
            </a:r>
            <a:r>
              <a:rPr lang="en-US" dirty="0" err="1"/>
              <a:t>bp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  <a:endParaRPr lang="en-US" dirty="0"/>
          </a:p>
          <a:p>
            <a:pPr lvl="1"/>
            <a:r>
              <a:rPr lang="en-US" dirty="0"/>
              <a:t>Body: { </a:t>
            </a:r>
            <a:r>
              <a:rPr lang="en-US" dirty="0" err="1"/>
              <a:t>pid</a:t>
            </a:r>
            <a:r>
              <a:rPr lang="en-US" dirty="0"/>
              <a:t>: ”251248-1234”, sys: 126.0, dia:69.0 }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 err="1"/>
              <a:t>StatusCode</a:t>
            </a:r>
            <a:r>
              <a:rPr lang="en-US" dirty="0"/>
              <a:t>: 201	CREATED</a:t>
            </a:r>
          </a:p>
          <a:p>
            <a:pPr lvl="1"/>
            <a:r>
              <a:rPr lang="en-US" dirty="0"/>
              <a:t>Body: { </a:t>
            </a:r>
            <a:r>
              <a:rPr lang="en-US" dirty="0" err="1"/>
              <a:t>pid</a:t>
            </a:r>
            <a:r>
              <a:rPr lang="en-US" dirty="0"/>
              <a:t>: ”251248-1234”, sys: 126.0, dia:69.0, status=”revised” }</a:t>
            </a:r>
          </a:p>
          <a:p>
            <a:endParaRPr lang="en-US" dirty="0"/>
          </a:p>
          <a:p>
            <a:r>
              <a:rPr lang="en-US" dirty="0"/>
              <a:t>Meaning</a:t>
            </a:r>
          </a:p>
          <a:p>
            <a:pPr lvl="1"/>
            <a:r>
              <a:rPr lang="en-US" dirty="0"/>
              <a:t>The resources was found, and the measurement updated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01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CRU</a:t>
            </a:r>
            <a:r>
              <a:rPr lang="en-US" dirty="0">
                <a:solidFill>
                  <a:srgbClr val="00B050"/>
                </a:solidFill>
              </a:rPr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458200" cy="4318000"/>
          </a:xfrm>
        </p:spPr>
        <p:txBody>
          <a:bodyPr/>
          <a:lstStyle/>
          <a:p>
            <a:r>
              <a:rPr lang="en-US" dirty="0"/>
              <a:t>Inger deletes the measurement			DELETE</a:t>
            </a:r>
          </a:p>
          <a:p>
            <a:r>
              <a:rPr lang="en-US" dirty="0"/>
              <a:t>DELETE /</a:t>
            </a:r>
            <a:r>
              <a:rPr lang="en-US" dirty="0" err="1"/>
              <a:t>bp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  <a:endParaRPr lang="en-US" dirty="0"/>
          </a:p>
          <a:p>
            <a:pPr lvl="1"/>
            <a:r>
              <a:rPr lang="en-US" dirty="0"/>
              <a:t>Body: (none)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 err="1"/>
              <a:t>StatusCode</a:t>
            </a:r>
            <a:r>
              <a:rPr lang="en-US" dirty="0"/>
              <a:t>: 204 No Content</a:t>
            </a:r>
          </a:p>
          <a:p>
            <a:pPr lvl="1"/>
            <a:r>
              <a:rPr lang="en-US" dirty="0"/>
              <a:t>Body: none</a:t>
            </a:r>
          </a:p>
          <a:p>
            <a:endParaRPr lang="en-US" dirty="0"/>
          </a:p>
          <a:p>
            <a:r>
              <a:rPr lang="en-US" dirty="0"/>
              <a:t>Meaning</a:t>
            </a:r>
          </a:p>
          <a:p>
            <a:pPr lvl="1"/>
            <a:r>
              <a:rPr lang="en-US" dirty="0"/>
              <a:t>The resources was found, and the measurement deleted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81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Prototype: </a:t>
            </a:r>
            <a:r>
              <a:rPr lang="en-US" noProof="0" dirty="0" err="1"/>
              <a:t>pastebin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 is pretty lightweight programming wise…</a:t>
            </a:r>
          </a:p>
          <a:p>
            <a:pPr lvl="1"/>
            <a:r>
              <a:rPr lang="en-US" dirty="0"/>
              <a:t>Goal: AP to demonstrate ”</a:t>
            </a:r>
            <a:r>
              <a:rPr lang="en-US" dirty="0" err="1"/>
              <a:t>pastebin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Online service for storing text messages = ‘post-its’</a:t>
            </a:r>
          </a:p>
          <a:p>
            <a:pPr lvl="1"/>
            <a:r>
              <a:rPr lang="en-US" dirty="0"/>
              <a:t>Total time:	1.5 hour (well – a bit cheating)</a:t>
            </a:r>
          </a:p>
          <a:p>
            <a:endParaRPr lang="en-US" dirty="0"/>
          </a:p>
          <a:p>
            <a:r>
              <a:rPr lang="en-US" dirty="0"/>
              <a:t>Developed</a:t>
            </a:r>
          </a:p>
          <a:p>
            <a:pPr lvl="1"/>
            <a:r>
              <a:rPr lang="en-US" dirty="0"/>
              <a:t>Webserver, accepting POST and GET</a:t>
            </a:r>
          </a:p>
          <a:p>
            <a:pPr lvl="2"/>
            <a:r>
              <a:rPr lang="en-US" dirty="0"/>
              <a:t>Using Spark-java framework (IPC) and GSON (Marshaling)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Client: curl or </a:t>
            </a:r>
            <a:r>
              <a:rPr lang="en-US" dirty="0" err="1"/>
              <a:t>httpie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5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2731-C19D-4887-9981-C592516B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18375-8837-4D05-AF5E-6D557B69C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6D65B-7748-498B-AA82-E7943D61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95732-6CAD-454D-BA10-692C1878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D873E-C0AE-4C62-BD7F-1295B31C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277AF-640C-4907-9572-5F7AAB400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26041"/>
            <a:ext cx="5315776" cy="4230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2F8C72-83CD-417A-A03B-95326FBD9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468" y="1770063"/>
            <a:ext cx="2660332" cy="350043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B39D73-C3FA-4243-85D1-C20A12DD7071}"/>
              </a:ext>
            </a:extLst>
          </p:cNvPr>
          <p:cNvCxnSpPr>
            <a:cxnSpLocks/>
          </p:cNvCxnSpPr>
          <p:nvPr/>
        </p:nvCxnSpPr>
        <p:spPr>
          <a:xfrm>
            <a:off x="1584960" y="1143000"/>
            <a:ext cx="411181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91C69F-00FB-4100-A004-F60EA9CB3C4B}"/>
              </a:ext>
            </a:extLst>
          </p:cNvPr>
          <p:cNvCxnSpPr>
            <a:cxnSpLocks/>
          </p:cNvCxnSpPr>
          <p:nvPr/>
        </p:nvCxnSpPr>
        <p:spPr>
          <a:xfrm>
            <a:off x="1584960" y="3291840"/>
            <a:ext cx="39776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09B8BB9-429E-4778-AC23-9320F49C92B0}"/>
              </a:ext>
            </a:extLst>
          </p:cNvPr>
          <p:cNvSpPr/>
          <p:nvPr/>
        </p:nvSpPr>
        <p:spPr>
          <a:xfrm>
            <a:off x="381000" y="1142423"/>
            <a:ext cx="2133600" cy="22255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B1CF8F-040B-4636-97CC-B7D6B900CE5D}"/>
              </a:ext>
            </a:extLst>
          </p:cNvPr>
          <p:cNvSpPr/>
          <p:nvPr/>
        </p:nvSpPr>
        <p:spPr>
          <a:xfrm>
            <a:off x="381000" y="1661160"/>
            <a:ext cx="3124200" cy="22255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898041-06DC-4075-9B9B-402B5DB146A7}"/>
              </a:ext>
            </a:extLst>
          </p:cNvPr>
          <p:cNvCxnSpPr>
            <a:cxnSpLocks/>
          </p:cNvCxnSpPr>
          <p:nvPr/>
        </p:nvCxnSpPr>
        <p:spPr>
          <a:xfrm>
            <a:off x="6774180" y="1898957"/>
            <a:ext cx="1827308" cy="762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356C2-49C2-442A-A5FA-01AE1EFA807F}"/>
              </a:ext>
            </a:extLst>
          </p:cNvPr>
          <p:cNvSpPr/>
          <p:nvPr/>
        </p:nvSpPr>
        <p:spPr>
          <a:xfrm>
            <a:off x="6026468" y="4450080"/>
            <a:ext cx="1364932" cy="15397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248741-6428-40D7-85D2-E92040AC2DC4}"/>
              </a:ext>
            </a:extLst>
          </p:cNvPr>
          <p:cNvSpPr/>
          <p:nvPr/>
        </p:nvSpPr>
        <p:spPr>
          <a:xfrm>
            <a:off x="8229600" y="4305300"/>
            <a:ext cx="371888" cy="167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07EFFD-7BFD-4672-B039-7D3115A7128A}"/>
              </a:ext>
            </a:extLst>
          </p:cNvPr>
          <p:cNvSpPr/>
          <p:nvPr/>
        </p:nvSpPr>
        <p:spPr>
          <a:xfrm>
            <a:off x="5791200" y="926041"/>
            <a:ext cx="2971800" cy="73511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a-DK" dirty="0"/>
              <a:t>CREATE fisk and hest</a:t>
            </a:r>
          </a:p>
          <a:p>
            <a:pPr algn="ctr"/>
            <a:r>
              <a:rPr lang="da-DK" dirty="0"/>
              <a:t>READ 100, 101, 102</a:t>
            </a:r>
          </a:p>
        </p:txBody>
      </p:sp>
    </p:spTree>
    <p:extLst>
      <p:ext uri="{BB962C8B-B14F-4D97-AF65-F5344CB8AC3E}">
        <p14:creationId xmlns:p14="http://schemas.microsoft.com/office/powerpoint/2010/main" val="241499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Curl…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3728" y="952500"/>
            <a:ext cx="2123071" cy="4318000"/>
          </a:xfrm>
        </p:spPr>
        <p:txBody>
          <a:bodyPr/>
          <a:lstStyle/>
          <a:p>
            <a:r>
              <a:rPr lang="en-US" sz="1600" dirty="0"/>
              <a:t>POST ‘Fisk’, ‘</a:t>
            </a:r>
            <a:r>
              <a:rPr lang="en-US" sz="1600" dirty="0" err="1"/>
              <a:t>Hest</a:t>
            </a:r>
            <a:r>
              <a:rPr lang="en-US" sz="1600" dirty="0"/>
              <a:t>’ and ‘</a:t>
            </a:r>
            <a:r>
              <a:rPr lang="en-US" sz="1600" dirty="0" err="1"/>
              <a:t>Elefant</a:t>
            </a:r>
            <a:r>
              <a:rPr lang="en-US" sz="1600" dirty="0"/>
              <a:t>’ in bins</a:t>
            </a:r>
          </a:p>
          <a:p>
            <a:r>
              <a:rPr lang="en-US" sz="1600" dirty="0"/>
              <a:t>Assigned bin 100, 101, 102</a:t>
            </a:r>
          </a:p>
          <a:p>
            <a:endParaRPr lang="en-US" sz="1600" dirty="0"/>
          </a:p>
          <a:p>
            <a:r>
              <a:rPr lang="en-US" sz="1600" dirty="0"/>
              <a:t>GET bin 101</a:t>
            </a:r>
          </a:p>
          <a:p>
            <a:r>
              <a:rPr lang="en-US" sz="1600" dirty="0"/>
              <a:t>Which is ‘</a:t>
            </a:r>
            <a:r>
              <a:rPr lang="en-US" sz="1600" dirty="0" err="1"/>
              <a:t>Hest</a:t>
            </a:r>
            <a:r>
              <a:rPr lang="en-US" sz="1600" dirty="0"/>
              <a:t>’</a:t>
            </a:r>
          </a:p>
          <a:p>
            <a:endParaRPr lang="en-US" sz="1600" dirty="0"/>
          </a:p>
          <a:p>
            <a:r>
              <a:rPr lang="en-US" sz="1600" dirty="0"/>
              <a:t>GET bin 117</a:t>
            </a:r>
          </a:p>
          <a:p>
            <a:r>
              <a:rPr lang="en-US" sz="1600" dirty="0"/>
              <a:t>Which is not found (404)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8" y="13290"/>
            <a:ext cx="6538921" cy="570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362200" y="495300"/>
            <a:ext cx="3505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808" y="876300"/>
            <a:ext cx="188019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808" y="1978540"/>
            <a:ext cx="188019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808" y="3086100"/>
            <a:ext cx="188019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3924300"/>
            <a:ext cx="1752600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808" y="4805028"/>
            <a:ext cx="104199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720" y="4076700"/>
            <a:ext cx="94009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4805028"/>
            <a:ext cx="38100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808" y="4914900"/>
            <a:ext cx="127059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720" y="647700"/>
            <a:ext cx="120148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5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of course needs to tell client the </a:t>
            </a:r>
            <a:r>
              <a:rPr lang="en-US" i="1" dirty="0"/>
              <a:t>resource identifier</a:t>
            </a:r>
            <a:r>
              <a:rPr lang="en-US" dirty="0"/>
              <a:t> of the newly created object!</a:t>
            </a:r>
          </a:p>
          <a:p>
            <a:pPr lvl="1"/>
            <a:r>
              <a:rPr lang="en-US" dirty="0"/>
              <a:t>Response contains a ‘Location’ field</a:t>
            </a:r>
          </a:p>
          <a:p>
            <a:pPr lvl="2"/>
            <a:r>
              <a:rPr lang="en-US" dirty="0"/>
              <a:t>Standard way for POST communicate ‘resource id’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64"/>
          <a:stretch/>
        </p:blipFill>
        <p:spPr bwMode="auto">
          <a:xfrm>
            <a:off x="847361" y="2552700"/>
            <a:ext cx="769034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47361" y="3578468"/>
            <a:ext cx="220063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069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52500"/>
            <a:ext cx="4343400" cy="4318000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dirty="0" err="1"/>
              <a:t>PasteBin</a:t>
            </a:r>
            <a:r>
              <a:rPr lang="en-US" sz="1800" dirty="0"/>
              <a:t> server in 50 lines of Java</a:t>
            </a:r>
          </a:p>
          <a:p>
            <a:pPr lvl="1"/>
            <a:r>
              <a:rPr lang="en-US" sz="1400" dirty="0"/>
              <a:t>OK, Spark-java helps quite a bit!</a:t>
            </a:r>
          </a:p>
          <a:p>
            <a:pPr lvl="1"/>
            <a:endParaRPr lang="en-US" sz="14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176712" cy="568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B24681-D28D-4DFD-A621-CE84D9EED1BF}"/>
              </a:ext>
            </a:extLst>
          </p:cNvPr>
          <p:cNvSpPr/>
          <p:nvPr/>
        </p:nvSpPr>
        <p:spPr>
          <a:xfrm>
            <a:off x="5486400" y="2552700"/>
            <a:ext cx="2667000" cy="1981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Is in the ‘FRDS.Broker’ </a:t>
            </a:r>
            <a:r>
              <a:rPr lang="da-DK" dirty="0" err="1"/>
              <a:t>codebase</a:t>
            </a:r>
            <a:r>
              <a:rPr lang="da-DK" dirty="0"/>
              <a:t>, as an </a:t>
            </a:r>
            <a:r>
              <a:rPr lang="da-DK" dirty="0" err="1"/>
              <a:t>isolated</a:t>
            </a:r>
            <a:r>
              <a:rPr lang="da-DK" dirty="0"/>
              <a:t> </a:t>
            </a:r>
            <a:r>
              <a:rPr lang="da-DK" dirty="0" err="1"/>
              <a:t>project</a:t>
            </a:r>
            <a:r>
              <a:rPr lang="da-DK" dirty="0"/>
              <a:t>. (</a:t>
            </a:r>
            <a:r>
              <a:rPr lang="da-DK" dirty="0" err="1"/>
              <a:t>You</a:t>
            </a:r>
            <a:r>
              <a:rPr lang="da-DK" dirty="0"/>
              <a:t> have to </a:t>
            </a:r>
            <a:r>
              <a:rPr lang="da-DK" dirty="0" err="1"/>
              <a:t>change</a:t>
            </a:r>
            <a:r>
              <a:rPr lang="da-DK" dirty="0"/>
              <a:t> to the </a:t>
            </a:r>
            <a:r>
              <a:rPr lang="da-DK" dirty="0" err="1"/>
              <a:t>pastebin</a:t>
            </a:r>
            <a:r>
              <a:rPr lang="da-DK" dirty="0"/>
              <a:t> folder to </a:t>
            </a:r>
            <a:r>
              <a:rPr lang="da-DK" dirty="0" err="1"/>
              <a:t>make</a:t>
            </a:r>
            <a:r>
              <a:rPr lang="da-DK" dirty="0"/>
              <a:t> it </a:t>
            </a:r>
            <a:r>
              <a:rPr lang="da-DK" dirty="0" err="1"/>
              <a:t>work</a:t>
            </a:r>
            <a:r>
              <a:rPr lang="da-D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161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D4E2-473F-49A6-8A6A-82FF72476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Left as an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39BFF-2D50-49DA-B4D0-119851E4E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We should be able to </a:t>
            </a:r>
            <a:r>
              <a:rPr lang="da-DK" i="1" dirty="0"/>
              <a:t>update</a:t>
            </a:r>
            <a:r>
              <a:rPr lang="da-DK" dirty="0"/>
              <a:t> a text in pastebin</a:t>
            </a:r>
          </a:p>
          <a:p>
            <a:pPr lvl="1"/>
            <a:r>
              <a:rPr lang="da-DK" dirty="0"/>
              <a:t>PUT verb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r>
              <a:rPr lang="da-DK" dirty="0"/>
              <a:t>And delete an entry</a:t>
            </a:r>
          </a:p>
          <a:p>
            <a:pPr lvl="1"/>
            <a:r>
              <a:rPr lang="da-DK" dirty="0"/>
              <a:t>DELETE verb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C1CD5-82B7-47E8-9448-9E5BEFF1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5EC39-F9C3-4050-BFF7-5F7E84B3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51552-E205-4D07-AF33-F662F5A6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5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 uses the </a:t>
            </a:r>
            <a:r>
              <a:rPr lang="en-US" b="1" dirty="0"/>
              <a:t>HTTP as designed</a:t>
            </a:r>
          </a:p>
          <a:p>
            <a:pPr lvl="1"/>
            <a:r>
              <a:rPr lang="en-US" dirty="0"/>
              <a:t>CRUD verbs and Status Codes (methods, return type)</a:t>
            </a:r>
          </a:p>
          <a:p>
            <a:pPr lvl="2"/>
            <a:r>
              <a:rPr lang="en-US" dirty="0"/>
              <a:t>Virtually allows all </a:t>
            </a:r>
            <a:r>
              <a:rPr lang="en-US" i="1" dirty="0"/>
              <a:t>Information Systems </a:t>
            </a:r>
            <a:r>
              <a:rPr lang="en-US" dirty="0"/>
              <a:t>operations 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URLs as resource identifiers (</a:t>
            </a:r>
            <a:r>
              <a:rPr lang="en-US" dirty="0" err="1"/>
              <a:t>location+object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Always identify the </a:t>
            </a:r>
            <a:r>
              <a:rPr lang="en-US" i="1" dirty="0"/>
              <a:t>same</a:t>
            </a:r>
            <a:r>
              <a:rPr lang="en-US" dirty="0"/>
              <a:t> resource, and representation of state is </a:t>
            </a:r>
            <a:r>
              <a:rPr lang="en-US" i="1" dirty="0"/>
              <a:t>always communicated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Well defined </a:t>
            </a:r>
            <a:r>
              <a:rPr lang="en-US" i="1" dirty="0"/>
              <a:t>data representations </a:t>
            </a:r>
            <a:r>
              <a:rPr lang="en-US" dirty="0"/>
              <a:t>(media types)</a:t>
            </a:r>
          </a:p>
          <a:p>
            <a:pPr lvl="2"/>
            <a:r>
              <a:rPr lang="en-US" dirty="0"/>
              <a:t>JSON has become favorite (readable + small footprint)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63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Richardson’s Maturity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low maturity to high maturity</a:t>
            </a:r>
          </a:p>
          <a:p>
            <a:pPr lvl="1"/>
            <a:r>
              <a:rPr lang="en-US" dirty="0"/>
              <a:t>URI Tunnel</a:t>
            </a:r>
          </a:p>
          <a:p>
            <a:pPr lvl="2"/>
            <a:r>
              <a:rPr lang="en-US" dirty="0"/>
              <a:t>Just use HTTP as IPC layer</a:t>
            </a:r>
          </a:p>
          <a:p>
            <a:pPr lvl="3"/>
            <a:r>
              <a:rPr lang="en-US" dirty="0"/>
              <a:t>SOAP, WSDL, </a:t>
            </a:r>
            <a:r>
              <a:rPr lang="en-US" dirty="0" err="1"/>
              <a:t>WebServices</a:t>
            </a:r>
            <a:endParaRPr lang="en-US" dirty="0"/>
          </a:p>
          <a:p>
            <a:pPr lvl="3"/>
            <a:r>
              <a:rPr lang="en-US" dirty="0"/>
              <a:t>And our URI Tunnel Broker!</a:t>
            </a:r>
          </a:p>
          <a:p>
            <a:pPr lvl="1"/>
            <a:r>
              <a:rPr lang="en-US" dirty="0"/>
              <a:t>HTTP</a:t>
            </a:r>
          </a:p>
          <a:p>
            <a:pPr lvl="2"/>
            <a:r>
              <a:rPr lang="en-US" dirty="0"/>
              <a:t>Use CRUD Verbs on resources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Hypermedia</a:t>
            </a:r>
          </a:p>
          <a:p>
            <a:pPr lvl="2"/>
            <a:r>
              <a:rPr lang="en-US" dirty="0"/>
              <a:t>Use links to define workflows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876800" y="1714500"/>
            <a:ext cx="2819400" cy="25908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433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URI Tunnel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77000" y="28575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HTTP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477000" y="21717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Hypermedia</a:t>
            </a:r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6DCAE8D7-78E2-498D-8128-309F2DFE2394}"/>
              </a:ext>
            </a:extLst>
          </p:cNvPr>
          <p:cNvSpPr/>
          <p:nvPr/>
        </p:nvSpPr>
        <p:spPr>
          <a:xfrm>
            <a:off x="5791200" y="28575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9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REST</a:t>
            </a:r>
            <a:endParaRPr lang="da-DK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3162300"/>
            <a:ext cx="1771650" cy="23363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11275"/>
            <a:ext cx="8458200" cy="1800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615" y="3314700"/>
            <a:ext cx="2680770" cy="83343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85800" y="4330482"/>
            <a:ext cx="5010150" cy="73681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 of the rare cases, in which a PhD dissertation </a:t>
            </a:r>
            <a:r>
              <a:rPr lang="en-US" i="1" dirty="0"/>
              <a:t>actually</a:t>
            </a:r>
            <a:r>
              <a:rPr lang="en-US" dirty="0"/>
              <a:t> moved IT industry a lot!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2237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77EB6-69CD-4AA6-AE0D-17C1C0322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Level 2 REST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318B1-5ECE-4B73-8458-69819B2C34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24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systems can often be modelled as workflows</a:t>
            </a:r>
          </a:p>
          <a:p>
            <a:pPr lvl="1"/>
            <a:r>
              <a:rPr lang="en-US" dirty="0"/>
              <a:t>CS term: State machines / state graphs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Ex: Book a flight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 </a:t>
            </a:r>
            <a:r>
              <a:rPr lang="en-US" i="1" dirty="0">
                <a:sym typeface="Wingdings" panose="05000000000000000000" pitchFamily="2" charset="2"/>
              </a:rPr>
              <a:t>search</a:t>
            </a:r>
            <a:r>
              <a:rPr lang="en-US" b="1" i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for flights available	get list of links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 pick one particular flight		get ‘book’ link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 </a:t>
            </a:r>
            <a:r>
              <a:rPr lang="en-US" i="1" dirty="0">
                <a:sym typeface="Wingdings" panose="05000000000000000000" pitchFamily="2" charset="2"/>
              </a:rPr>
              <a:t>book</a:t>
            </a:r>
            <a:r>
              <a:rPr lang="en-US" dirty="0">
                <a:sym typeface="Wingdings" panose="05000000000000000000" pitchFamily="2" charset="2"/>
              </a:rPr>
              <a:t> the flight			enter personal details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 </a:t>
            </a:r>
            <a:r>
              <a:rPr lang="en-US" i="1" dirty="0">
                <a:sym typeface="Wingdings" panose="05000000000000000000" pitchFamily="2" charset="2"/>
              </a:rPr>
              <a:t>pay</a:t>
            </a:r>
            <a:r>
              <a:rPr lang="en-US" dirty="0">
                <a:sym typeface="Wingdings" panose="05000000000000000000" pitchFamily="2" charset="2"/>
              </a:rPr>
              <a:t> for the flight			enter credit card details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 </a:t>
            </a:r>
            <a:r>
              <a:rPr lang="en-US" i="1" dirty="0">
                <a:sym typeface="Wingdings" panose="05000000000000000000" pitchFamily="2" charset="2"/>
              </a:rPr>
              <a:t>get</a:t>
            </a:r>
            <a:r>
              <a:rPr lang="en-US" dirty="0">
                <a:sym typeface="Wingdings" panose="05000000000000000000" pitchFamily="2" charset="2"/>
              </a:rPr>
              <a:t> a) e-ticket b) receipt		get two links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8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i="1" dirty="0"/>
              <a:t>search</a:t>
            </a:r>
            <a:r>
              <a:rPr lang="en-US" dirty="0"/>
              <a:t> for flights</a:t>
            </a:r>
          </a:p>
          <a:p>
            <a:pPr lvl="1"/>
            <a:r>
              <a:rPr lang="en-US" dirty="0"/>
              <a:t>What HTTP verb is that? What resources are involved?</a:t>
            </a:r>
          </a:p>
          <a:p>
            <a:r>
              <a:rPr lang="en-US" dirty="0"/>
              <a:t>I </a:t>
            </a:r>
            <a:r>
              <a:rPr lang="en-US" i="1" dirty="0"/>
              <a:t>book</a:t>
            </a:r>
            <a:r>
              <a:rPr lang="en-US" dirty="0"/>
              <a:t> the flight</a:t>
            </a:r>
          </a:p>
          <a:p>
            <a:pPr lvl="1"/>
            <a:r>
              <a:rPr lang="en-US" dirty="0"/>
              <a:t>What HTTP verb is that? What resources are involved?</a:t>
            </a:r>
          </a:p>
          <a:p>
            <a:r>
              <a:rPr lang="en-US" dirty="0"/>
              <a:t>I </a:t>
            </a:r>
            <a:r>
              <a:rPr lang="en-US" i="1" dirty="0"/>
              <a:t>pay</a:t>
            </a:r>
            <a:r>
              <a:rPr lang="en-US" dirty="0"/>
              <a:t> for the flight</a:t>
            </a:r>
          </a:p>
          <a:p>
            <a:pPr lvl="1"/>
            <a:r>
              <a:rPr lang="en-US" dirty="0"/>
              <a:t>What HTTP verb is that? What resources are involved?</a:t>
            </a:r>
          </a:p>
          <a:p>
            <a:r>
              <a:rPr lang="en-US" dirty="0"/>
              <a:t>I </a:t>
            </a:r>
            <a:r>
              <a:rPr lang="en-US" i="1" dirty="0"/>
              <a:t>get</a:t>
            </a:r>
            <a:r>
              <a:rPr lang="en-US" dirty="0"/>
              <a:t> my e-ticket</a:t>
            </a:r>
          </a:p>
          <a:p>
            <a:pPr lvl="1"/>
            <a:r>
              <a:rPr lang="en-US" dirty="0"/>
              <a:t>What HTTP verb is that? What resources are involved?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Level 2: Hypermedia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Workflows are not just ‘CRUD a resource’, rather more complex</a:t>
            </a:r>
          </a:p>
          <a:p>
            <a:pPr lvl="1"/>
            <a:r>
              <a:rPr lang="da-DK" dirty="0"/>
              <a:t>Transactions: Multiple entities atomically updated</a:t>
            </a:r>
          </a:p>
          <a:p>
            <a:pPr lvl="1"/>
            <a:r>
              <a:rPr lang="da-DK" dirty="0"/>
              <a:t>State transitions: </a:t>
            </a:r>
            <a:r>
              <a:rPr lang="da-DK" i="1" dirty="0"/>
              <a:t>Mutator</a:t>
            </a:r>
            <a:r>
              <a:rPr lang="da-DK" dirty="0"/>
              <a:t> methods</a:t>
            </a:r>
            <a:br>
              <a:rPr lang="da-DK" dirty="0"/>
            </a:br>
            <a:r>
              <a:rPr lang="da-DK" dirty="0"/>
              <a:t>that updates several entities and/or</a:t>
            </a:r>
            <a:br>
              <a:rPr lang="da-DK" dirty="0"/>
            </a:br>
            <a:r>
              <a:rPr lang="da-DK" dirty="0"/>
              <a:t>updates state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Ex: A game’s move(f,t) method</a:t>
            </a:r>
          </a:p>
          <a:p>
            <a:pPr lvl="2"/>
            <a:r>
              <a:rPr lang="da-DK" dirty="0"/>
              <a:t>Validate move (may return ‘not valid’)</a:t>
            </a:r>
          </a:p>
          <a:p>
            <a:pPr lvl="2"/>
            <a:r>
              <a:rPr lang="da-DK" dirty="0"/>
              <a:t>Update board state </a:t>
            </a:r>
            <a:br>
              <a:rPr lang="da-DK" dirty="0"/>
            </a:br>
            <a:r>
              <a:rPr lang="da-DK" dirty="0"/>
              <a:t>(transaction, e.g. king castling)</a:t>
            </a:r>
          </a:p>
        </p:txBody>
      </p:sp>
      <p:pic>
        <p:nvPicPr>
          <p:cNvPr id="16388" name="Picture 4" descr="Chess Board Royalty Free Stock Images - Image: 76336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247900"/>
            <a:ext cx="2667000" cy="281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6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76300"/>
            <a:ext cx="8305800" cy="4318000"/>
          </a:xfrm>
        </p:spPr>
        <p:txBody>
          <a:bodyPr/>
          <a:lstStyle/>
          <a:p>
            <a:r>
              <a:rPr lang="da-DK" dirty="0"/>
              <a:t>‘move()’ using HTTP </a:t>
            </a:r>
            <a:r>
              <a:rPr lang="da-DK" dirty="0" err="1"/>
              <a:t>verbs</a:t>
            </a:r>
            <a:r>
              <a:rPr lang="da-DK" dirty="0"/>
              <a:t> ???</a:t>
            </a:r>
          </a:p>
          <a:p>
            <a:pPr lvl="1"/>
            <a:r>
              <a:rPr lang="da-DK" dirty="0"/>
              <a:t>Is it </a:t>
            </a:r>
            <a:r>
              <a:rPr lang="da-DK" dirty="0" err="1"/>
              <a:t>possible</a:t>
            </a:r>
            <a:r>
              <a:rPr lang="da-DK" dirty="0"/>
              <a:t> at all?</a:t>
            </a:r>
          </a:p>
          <a:p>
            <a:endParaRPr lang="da-DK" dirty="0"/>
          </a:p>
          <a:p>
            <a:r>
              <a:rPr lang="da-DK" dirty="0"/>
              <a:t>Analysis A:</a:t>
            </a:r>
          </a:p>
          <a:p>
            <a:pPr lvl="1"/>
            <a:r>
              <a:rPr lang="da-DK" dirty="0"/>
              <a:t>”No,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cannot</a:t>
            </a:r>
            <a:r>
              <a:rPr lang="da-DK" dirty="0"/>
              <a:t> do </a:t>
            </a:r>
            <a:r>
              <a:rPr lang="da-DK" dirty="0" err="1"/>
              <a:t>that</a:t>
            </a:r>
            <a:r>
              <a:rPr lang="da-DK" dirty="0"/>
              <a:t>”</a:t>
            </a:r>
          </a:p>
          <a:p>
            <a:pPr lvl="2"/>
            <a:r>
              <a:rPr lang="da-DK" dirty="0"/>
              <a:t>Because ‘move’ is not a create, it is not a read, nor update, nor delete of a </a:t>
            </a:r>
            <a:r>
              <a:rPr lang="da-DK" i="1" dirty="0"/>
              <a:t>single</a:t>
            </a:r>
            <a:r>
              <a:rPr lang="da-DK" dirty="0"/>
              <a:t> resource (stateless)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5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76300"/>
            <a:ext cx="8305800" cy="4318000"/>
          </a:xfrm>
        </p:spPr>
        <p:txBody>
          <a:bodyPr/>
          <a:lstStyle/>
          <a:p>
            <a:r>
              <a:rPr lang="da-DK" dirty="0"/>
              <a:t>‘move()’ using HTTP verbs</a:t>
            </a:r>
          </a:p>
          <a:p>
            <a:endParaRPr lang="da-DK" dirty="0"/>
          </a:p>
          <a:p>
            <a:r>
              <a:rPr lang="da-DK" dirty="0"/>
              <a:t>Analysis B:	</a:t>
            </a:r>
            <a:r>
              <a:rPr lang="da-DK" i="1" dirty="0"/>
              <a:t>Maybe it is an update of game</a:t>
            </a:r>
            <a:endParaRPr lang="da-DK" dirty="0"/>
          </a:p>
          <a:p>
            <a:pPr lvl="1"/>
            <a:r>
              <a:rPr lang="da-DK" dirty="0"/>
              <a:t>PUT /game/47</a:t>
            </a:r>
          </a:p>
          <a:p>
            <a:pPr lvl="1"/>
            <a:r>
              <a:rPr lang="da-DK" dirty="0"/>
              <a:t>Body: Full board state with the move executed</a:t>
            </a:r>
          </a:p>
          <a:p>
            <a:pPr lvl="2"/>
            <a:r>
              <a:rPr lang="da-DK" dirty="0"/>
              <a:t>But – then the server has to </a:t>
            </a:r>
            <a:r>
              <a:rPr lang="da-DK" i="1" dirty="0"/>
              <a:t>infer</a:t>
            </a:r>
            <a:r>
              <a:rPr lang="da-DK" dirty="0"/>
              <a:t> the move from the </a:t>
            </a:r>
            <a:r>
              <a:rPr lang="da-DK" i="1" dirty="0"/>
              <a:t>delta between state ‘before’ and state ‘after’</a:t>
            </a:r>
            <a:r>
              <a:rPr lang="da-DK" dirty="0"/>
              <a:t> which is weird!</a:t>
            </a:r>
          </a:p>
          <a:p>
            <a:pPr lvl="3"/>
            <a:r>
              <a:rPr lang="da-DK" dirty="0"/>
              <a:t>And it is definitely not </a:t>
            </a:r>
            <a:r>
              <a:rPr lang="da-DK" b="1" dirty="0"/>
              <a:t>stateless </a:t>
            </a:r>
            <a:r>
              <a:rPr lang="da-DK" dirty="0"/>
              <a:t>– right?</a:t>
            </a:r>
          </a:p>
          <a:p>
            <a:pPr lvl="3"/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05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Analysis C: </a:t>
            </a:r>
            <a:r>
              <a:rPr lang="da-DK" i="1" dirty="0"/>
              <a:t>A ‘state transition resource’</a:t>
            </a:r>
          </a:p>
          <a:p>
            <a:pPr lvl="1"/>
            <a:r>
              <a:rPr lang="da-DK" i="1" dirty="0"/>
              <a:t>Creating a game, is creation of </a:t>
            </a:r>
            <a:r>
              <a:rPr lang="da-DK" b="1" i="1" dirty="0"/>
              <a:t>two</a:t>
            </a:r>
            <a:r>
              <a:rPr lang="da-DK" i="1" dirty="0"/>
              <a:t> resources</a:t>
            </a:r>
          </a:p>
          <a:p>
            <a:pPr lvl="2"/>
            <a:r>
              <a:rPr lang="da-DK" dirty="0"/>
              <a:t>The game resource	/game/47/</a:t>
            </a:r>
          </a:p>
          <a:p>
            <a:pPr lvl="2"/>
            <a:r>
              <a:rPr lang="da-DK" dirty="0"/>
              <a:t>The </a:t>
            </a:r>
            <a:r>
              <a:rPr lang="da-DK" b="1" dirty="0"/>
              <a:t>move</a:t>
            </a:r>
            <a:r>
              <a:rPr lang="da-DK" dirty="0"/>
              <a:t> resource	/game/47/move or /game/move/47</a:t>
            </a:r>
          </a:p>
          <a:p>
            <a:pPr lvl="1"/>
            <a:r>
              <a:rPr lang="da-DK" dirty="0"/>
              <a:t>PUT /game/47/move</a:t>
            </a:r>
          </a:p>
          <a:p>
            <a:pPr lvl="1"/>
            <a:r>
              <a:rPr lang="da-DK" dirty="0"/>
              <a:t>Body: { from: e2, to: e4, player:white}</a:t>
            </a:r>
          </a:p>
          <a:p>
            <a:r>
              <a:rPr lang="da-DK" dirty="0"/>
              <a:t>This will</a:t>
            </a:r>
          </a:p>
          <a:p>
            <a:pPr lvl="1"/>
            <a:r>
              <a:rPr lang="da-DK" dirty="0"/>
              <a:t>Try to UPDATE the state =&gt; 200 OK or 401 Invalid</a:t>
            </a:r>
          </a:p>
          <a:p>
            <a:pPr lvl="1"/>
            <a:r>
              <a:rPr lang="da-DK" dirty="0"/>
              <a:t>If 200 OK, then the game resource is </a:t>
            </a:r>
            <a:r>
              <a:rPr lang="da-DK" i="1" dirty="0" err="1"/>
              <a:t>also</a:t>
            </a:r>
            <a:r>
              <a:rPr lang="da-DK" i="1" dirty="0"/>
              <a:t> </a:t>
            </a:r>
            <a:r>
              <a:rPr lang="da-DK" dirty="0" err="1"/>
              <a:t>updated</a:t>
            </a:r>
            <a:endParaRPr lang="da-DK" dirty="0"/>
          </a:p>
          <a:p>
            <a:pPr lvl="2"/>
            <a:r>
              <a:rPr lang="da-DK" dirty="0"/>
              <a:t>And can be successively GET to see new board state</a:t>
            </a:r>
          </a:p>
          <a:p>
            <a:endParaRPr 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5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da-DK" dirty="0"/>
              <a:t>But how do we return </a:t>
            </a:r>
            <a:r>
              <a:rPr lang="da-DK" b="1" dirty="0"/>
              <a:t>two </a:t>
            </a:r>
            <a:r>
              <a:rPr lang="da-DK" dirty="0"/>
              <a:t>resources from the game create POST message?</a:t>
            </a:r>
          </a:p>
          <a:p>
            <a:pPr lvl="1"/>
            <a:r>
              <a:rPr lang="da-DK" dirty="0"/>
              <a:t>We can not, but we can use the WWW way – provide hypermedia links!!!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79" y="2827421"/>
            <a:ext cx="2676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0"/>
            <a:ext cx="37719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4238625"/>
            <a:ext cx="3657600" cy="2952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1905000" y="3619500"/>
            <a:ext cx="3048000" cy="2967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boardState: [ ... ],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03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HATEOAS:</a:t>
            </a:r>
          </a:p>
          <a:p>
            <a:pPr lvl="1"/>
            <a:r>
              <a:rPr lang="da-DK" i="1" dirty="0"/>
              <a:t>Hypermedia As The Engine Of Application State.</a:t>
            </a:r>
          </a:p>
          <a:p>
            <a:pPr lvl="1"/>
            <a:endParaRPr lang="da-DK" i="1" dirty="0"/>
          </a:p>
          <a:p>
            <a:r>
              <a:rPr lang="da-DK" dirty="0"/>
              <a:t>Application state changes are modelled as hypermedia links, each to a resource that objectify the change itself, not the old/new state of underlying objects</a:t>
            </a:r>
          </a:p>
          <a:p>
            <a:pPr lvl="1"/>
            <a:r>
              <a:rPr lang="da-DK" dirty="0"/>
              <a:t>A ‘move’ resource, a ‘payment’ resource, a ‘send items to address’ resource, 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40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Often visible in 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The state changes of the </a:t>
            </a:r>
            <a:r>
              <a:rPr lang="da-DK" i="1" dirty="0"/>
              <a:t>order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8300"/>
            <a:ext cx="7734300" cy="246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3400" y="1562100"/>
            <a:ext cx="5105400" cy="914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77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software architect, I see it as an</a:t>
            </a:r>
          </a:p>
          <a:p>
            <a:pPr lvl="1"/>
            <a:r>
              <a:rPr lang="en-US" b="1" dirty="0"/>
              <a:t>Architectural style / pattern</a:t>
            </a:r>
            <a:endParaRPr lang="en-US" dirty="0"/>
          </a:p>
          <a:p>
            <a:r>
              <a:rPr lang="en-US" dirty="0"/>
              <a:t>It is </a:t>
            </a:r>
            <a:r>
              <a:rPr lang="en-US" i="1" dirty="0"/>
              <a:t>another programming model</a:t>
            </a:r>
          </a:p>
          <a:p>
            <a:pPr lvl="1"/>
            <a:r>
              <a:rPr lang="en-US" dirty="0"/>
              <a:t>Functional programming:	</a:t>
            </a:r>
          </a:p>
          <a:p>
            <a:pPr lvl="2"/>
            <a:r>
              <a:rPr lang="en-US" dirty="0"/>
              <a:t>Computation is passing data through chains of functions</a:t>
            </a:r>
          </a:p>
          <a:p>
            <a:pPr lvl="1"/>
            <a:r>
              <a:rPr lang="en-US" dirty="0"/>
              <a:t>Object programming:</a:t>
            </a:r>
          </a:p>
          <a:p>
            <a:pPr lvl="2"/>
            <a:r>
              <a:rPr lang="en-US" dirty="0"/>
              <a:t>Computation is community of objects passing messages</a:t>
            </a:r>
          </a:p>
          <a:p>
            <a:pPr lvl="1"/>
            <a:r>
              <a:rPr lang="en-US" dirty="0"/>
              <a:t>RPC over Client-Server:</a:t>
            </a:r>
          </a:p>
          <a:p>
            <a:pPr lvl="2"/>
            <a:r>
              <a:rPr lang="en-US" dirty="0"/>
              <a:t>Computation is clients invoking procedures on remote servers</a:t>
            </a:r>
          </a:p>
          <a:p>
            <a:pPr lvl="1"/>
            <a:r>
              <a:rPr lang="en-US" dirty="0"/>
              <a:t>REST</a:t>
            </a:r>
          </a:p>
          <a:p>
            <a:pPr lvl="2"/>
            <a:r>
              <a:rPr lang="en-US" dirty="0"/>
              <a:t>Computation is clients manipulating resources using CRUD ops and moving through states using hypermedia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95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Level 2: Hypermedia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5257800" cy="4318000"/>
          </a:xfrm>
        </p:spPr>
        <p:txBody>
          <a:bodyPr/>
          <a:lstStyle/>
          <a:p>
            <a:r>
              <a:rPr lang="da-DK" sz="2000" dirty="0"/>
              <a:t>So – REST is a radically different architectural pattern/style, different from OO and interface-based paradigms</a:t>
            </a:r>
          </a:p>
          <a:p>
            <a:r>
              <a:rPr lang="da-DK" sz="2000" dirty="0"/>
              <a:t>POST to create a resource</a:t>
            </a:r>
          </a:p>
          <a:p>
            <a:pPr lvl="1"/>
            <a:r>
              <a:rPr lang="da-DK" sz="1800" dirty="0"/>
              <a:t>May return several hypermedia links that define valid state transitions for the resource</a:t>
            </a:r>
          </a:p>
          <a:p>
            <a:pPr lvl="2"/>
            <a:r>
              <a:rPr lang="da-DK" sz="1600" dirty="0"/>
              <a:t>Which are then manipulated through the HTTP verbs</a:t>
            </a:r>
          </a:p>
          <a:p>
            <a:pPr lvl="1"/>
            <a:r>
              <a:rPr lang="da-DK" sz="1800" dirty="0"/>
              <a:t>Makes potential state transitions </a:t>
            </a:r>
            <a:r>
              <a:rPr lang="da-DK" sz="1800" i="1" dirty="0"/>
              <a:t>discoverable</a:t>
            </a:r>
            <a:endParaRPr lang="da-DK" sz="1800" dirty="0"/>
          </a:p>
          <a:p>
            <a:pPr lvl="2"/>
            <a:r>
              <a:rPr lang="da-DK" sz="1600" dirty="0"/>
              <a:t>Just like any new web page presents links that I may follow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8E49EAF-A136-4DA2-BA4A-CD27A983AA1E}"/>
              </a:ext>
            </a:extLst>
          </p:cNvPr>
          <p:cNvSpPr/>
          <p:nvPr/>
        </p:nvSpPr>
        <p:spPr>
          <a:xfrm>
            <a:off x="5486400" y="2476500"/>
            <a:ext cx="2819400" cy="25908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A185FC-BE75-46A0-8B9C-FC285D32A621}"/>
              </a:ext>
            </a:extLst>
          </p:cNvPr>
          <p:cNvSpPr/>
          <p:nvPr/>
        </p:nvSpPr>
        <p:spPr>
          <a:xfrm>
            <a:off x="7086600" y="43053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URI Tunnel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5BA16B-CFDA-4C22-BB62-4D235476E109}"/>
              </a:ext>
            </a:extLst>
          </p:cNvPr>
          <p:cNvSpPr/>
          <p:nvPr/>
        </p:nvSpPr>
        <p:spPr>
          <a:xfrm>
            <a:off x="7086600" y="36195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HTTP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9CEF09-7C28-4F99-B120-F659C557968A}"/>
              </a:ext>
            </a:extLst>
          </p:cNvPr>
          <p:cNvSpPr/>
          <p:nvPr/>
        </p:nvSpPr>
        <p:spPr>
          <a:xfrm>
            <a:off x="7086600" y="2933700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Hypermedia</a:t>
            </a:r>
            <a:endParaRPr lang="en-US" dirty="0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C74048F-79E3-4DE4-A067-5181D6FA9887}"/>
              </a:ext>
            </a:extLst>
          </p:cNvPr>
          <p:cNvSpPr/>
          <p:nvPr/>
        </p:nvSpPr>
        <p:spPr>
          <a:xfrm>
            <a:off x="6477000" y="2933700"/>
            <a:ext cx="533400" cy="4572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67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Strong inspiration from:</a:t>
            </a:r>
          </a:p>
          <a:p>
            <a:r>
              <a:rPr lang="en-US" dirty="0"/>
              <a:t>”How to GET a cup of Coffee”</a:t>
            </a:r>
          </a:p>
          <a:p>
            <a:r>
              <a:rPr lang="en-US" dirty="0"/>
              <a:t>By Webber et 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95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Webber et al.’s paper outline the full Hypermedia approach for building REST based systems</a:t>
            </a:r>
          </a:p>
          <a:p>
            <a:endParaRPr lang="en-US" dirty="0"/>
          </a:p>
          <a:p>
            <a:r>
              <a:rPr lang="en-US" dirty="0"/>
              <a:t>We will take an alternative/simpler route</a:t>
            </a:r>
          </a:p>
          <a:p>
            <a:pPr lvl="1"/>
            <a:r>
              <a:rPr lang="en-US" dirty="0"/>
              <a:t>We will keep using JSON, instead of XML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will encode the </a:t>
            </a:r>
            <a:r>
              <a:rPr lang="en-US" dirty="0" err="1"/>
              <a:t>statemachine</a:t>
            </a:r>
            <a:r>
              <a:rPr lang="en-US" dirty="0"/>
              <a:t> </a:t>
            </a:r>
            <a:r>
              <a:rPr lang="en-US" i="1" dirty="0"/>
              <a:t>in the code base</a:t>
            </a:r>
            <a:r>
              <a:rPr lang="en-US" dirty="0"/>
              <a:t> instead of coding it like links in the XML (‘next’ in </a:t>
            </a:r>
            <a:r>
              <a:rPr lang="en-US" dirty="0" err="1"/>
              <a:t>webber’s</a:t>
            </a:r>
            <a:r>
              <a:rPr lang="en-US" dirty="0"/>
              <a:t> paper)</a:t>
            </a:r>
          </a:p>
          <a:p>
            <a:pPr lvl="2"/>
            <a:r>
              <a:rPr lang="en-US" dirty="0"/>
              <a:t>They need to code logic to interpret ‘next’ tag anyway so our binding is not that much harder than what Webber presents.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1CBA7-7A21-42AD-97D7-83D6965F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Coffee 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268C-1D81-49DE-8696-F1825BB78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 web shop for ordering coffee – and paying…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99A55-588F-4CF5-8DB1-BDD54160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1123B-EEDF-4A80-ABAA-41D59004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B5225-CD45-4DCF-8F75-77868F17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A5F0FE-40D1-4F77-9469-020B7DECD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77" y="1835150"/>
            <a:ext cx="4762500" cy="1276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673749-CFC2-4441-8A45-6993776EA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27" y="2324100"/>
            <a:ext cx="4762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4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02DFED9-ED9F-4804-9D41-2DCB3E3E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262245"/>
            <a:ext cx="5743575" cy="1934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1A0FA1-3A8A-49F1-92F4-1038F9C44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260511"/>
            <a:ext cx="5957888" cy="1901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Story 1 (Coffee order)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124200" y="1409700"/>
            <a:ext cx="304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1734" y="1989156"/>
            <a:ext cx="2667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38600" y="3467100"/>
            <a:ext cx="2743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90600" y="1562100"/>
            <a:ext cx="83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562600" y="1943100"/>
            <a:ext cx="28194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POST on /</a:t>
            </a:r>
            <a:r>
              <a:rPr lang="da-DK" dirty="0" err="1"/>
              <a:t>order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00700" y="3829050"/>
            <a:ext cx="28194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GET on /order/{id}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1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0FB1C4-A0CC-4165-8742-31FA8C743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25695"/>
            <a:ext cx="5743575" cy="1934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15CDEE-7461-4CF0-ADA6-F4FA0D34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Coffee Shop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341D288-C55B-4D52-90E1-BFECC6466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2324100"/>
            <a:ext cx="4762500" cy="27813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38ED5-F58E-4827-9B01-D3B206F9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6953E-D9D3-4997-977A-9A6BE45AF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1FA8-B668-4574-B7E6-A4DB946D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67FA0-A3A9-4D6A-9F03-065C99C3C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2850"/>
            <a:ext cx="4762500" cy="127635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EA2BB1F-E624-4867-8CF1-5C6EA4A04F9F}"/>
              </a:ext>
            </a:extLst>
          </p:cNvPr>
          <p:cNvCxnSpPr>
            <a:cxnSpLocks/>
          </p:cNvCxnSpPr>
          <p:nvPr/>
        </p:nvCxnSpPr>
        <p:spPr>
          <a:xfrm flipH="1">
            <a:off x="1981200" y="3390900"/>
            <a:ext cx="2590800" cy="12619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62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90FF4A-2FDD-42A9-A49D-00147E059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12" y="1880644"/>
            <a:ext cx="7459488" cy="17481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952500"/>
            <a:ext cx="83058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Story 3 (Coffee Payment)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object /payment/order/{id} is </a:t>
            </a:r>
            <a:r>
              <a:rPr lang="en-US" b="1" dirty="0"/>
              <a:t>also</a:t>
            </a:r>
            <a:r>
              <a:rPr lang="en-US" dirty="0"/>
              <a:t> created</a:t>
            </a:r>
          </a:p>
          <a:p>
            <a:r>
              <a:rPr lang="en-US" dirty="0"/>
              <a:t>Payment becomes </a:t>
            </a:r>
            <a:r>
              <a:rPr lang="en-US" b="1" dirty="0"/>
              <a:t>updating this object!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And a new get shows the </a:t>
            </a:r>
            <a:r>
              <a:rPr lang="en-US" i="1" dirty="0"/>
              <a:t>state change </a:t>
            </a:r>
            <a:r>
              <a:rPr lang="en-US" dirty="0"/>
              <a:t> of the order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124200" y="2039396"/>
            <a:ext cx="4724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24928" y="2171700"/>
            <a:ext cx="83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62600" y="2400300"/>
            <a:ext cx="28194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PUT on /payment/order/{id}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075533-3C2D-4D61-8360-974C32593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989741"/>
            <a:ext cx="5132407" cy="170824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067448" y="5571086"/>
            <a:ext cx="914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43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Story 3 (Coffee Payment)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Webber et al.’s paper, the XML will provide the payment resource id as ‘next’ tags</a:t>
            </a:r>
          </a:p>
          <a:p>
            <a:pPr lvl="1"/>
            <a:r>
              <a:rPr lang="en-US" dirty="0"/>
              <a:t>The hypermedia approach:</a:t>
            </a:r>
          </a:p>
          <a:p>
            <a:pPr lvl="2"/>
            <a:r>
              <a:rPr lang="en-US" dirty="0"/>
              <a:t>Provide the client with multiple options to move to new info/actions through providing links</a:t>
            </a:r>
          </a:p>
          <a:p>
            <a:pPr lvl="2"/>
            <a:endParaRPr lang="en-US" dirty="0"/>
          </a:p>
          <a:p>
            <a:r>
              <a:rPr lang="en-US" dirty="0"/>
              <a:t>I just ‘agreed’ on the resource path in the code base…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0D2966-2F52-424A-9EFD-6EF814B59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54" y="3492243"/>
            <a:ext cx="7459488" cy="174819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94B37F-AF27-4362-8E46-CC032B117221}"/>
              </a:ext>
            </a:extLst>
          </p:cNvPr>
          <p:cNvCxnSpPr>
            <a:cxnSpLocks/>
          </p:cNvCxnSpPr>
          <p:nvPr/>
        </p:nvCxnSpPr>
        <p:spPr>
          <a:xfrm>
            <a:off x="3168842" y="3650995"/>
            <a:ext cx="4724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7458A7-6A29-4725-8A2F-6AD9D16CCE59}"/>
              </a:ext>
            </a:extLst>
          </p:cNvPr>
          <p:cNvCxnSpPr/>
          <p:nvPr/>
        </p:nvCxnSpPr>
        <p:spPr>
          <a:xfrm>
            <a:off x="1069570" y="3783299"/>
            <a:ext cx="838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62600" y="4263864"/>
            <a:ext cx="28194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PUT on /</a:t>
            </a:r>
            <a:r>
              <a:rPr lang="da-DK" dirty="0" err="1"/>
              <a:t>payment</a:t>
            </a:r>
            <a:r>
              <a:rPr lang="da-DK" dirty="0"/>
              <a:t>/</a:t>
            </a:r>
            <a:r>
              <a:rPr lang="da-DK" dirty="0" err="1"/>
              <a:t>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87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088F5-F06D-4E25-B730-AF4E0B95B3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Example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1A780-86C7-4765-9860-3688491A9F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00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A19BC3-0D0F-4A4C-B0AF-A34D3BC21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48" y="1485900"/>
            <a:ext cx="2303425" cy="346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E496FE-FA4F-4F44-B46F-58C8F099E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GameLobby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CAFFD-D23A-4913-B977-498A1ECA8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Joining a Game result in</a:t>
            </a:r>
            <a:br>
              <a:rPr lang="da-DK" dirty="0"/>
            </a:br>
            <a:r>
              <a:rPr lang="da-DK" dirty="0"/>
              <a:t>		a game ressource</a:t>
            </a:r>
            <a:br>
              <a:rPr lang="da-DK" dirty="0"/>
            </a:br>
            <a:r>
              <a:rPr lang="da-DK" dirty="0"/>
              <a:t>                         to be CRUD’ed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94933-D96F-4DB0-913E-168E22B5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72C52-A532-41E6-8ABA-3CF6AFC1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A9D78-C2BF-4836-907A-991A2D0EB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42E92-7290-423A-BFD3-72DB33618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14" y="978959"/>
            <a:ext cx="3084286" cy="4318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019D21-0B69-4F2D-9A9C-2D8CEDA5BBF0}"/>
              </a:ext>
            </a:extLst>
          </p:cNvPr>
          <p:cNvCxnSpPr/>
          <p:nvPr/>
        </p:nvCxnSpPr>
        <p:spPr>
          <a:xfrm flipH="1" flipV="1">
            <a:off x="2743200" y="4229100"/>
            <a:ext cx="1524001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A7ECC80-2AF8-405C-8C2A-A8EBA45C1160}"/>
              </a:ext>
            </a:extLst>
          </p:cNvPr>
          <p:cNvSpPr/>
          <p:nvPr/>
        </p:nvSpPr>
        <p:spPr>
          <a:xfrm>
            <a:off x="3200399" y="2781300"/>
            <a:ext cx="1839487" cy="76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Read the book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95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000500"/>
            <a:ext cx="8610600" cy="1295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 pattern</a:t>
            </a:r>
          </a:p>
          <a:p>
            <a:pPr lvl="1"/>
            <a:r>
              <a:rPr lang="en-US" dirty="0"/>
              <a:t>Supports RPC/RMI between clients and servers</a:t>
            </a:r>
          </a:p>
          <a:p>
            <a:pPr lvl="2"/>
            <a:r>
              <a:rPr lang="en-US" dirty="0"/>
              <a:t>State changes through accessors and </a:t>
            </a:r>
            <a:r>
              <a:rPr lang="en-US" dirty="0" err="1"/>
              <a:t>mutator</a:t>
            </a:r>
            <a:r>
              <a:rPr lang="en-US" dirty="0"/>
              <a:t> methods</a:t>
            </a:r>
          </a:p>
          <a:p>
            <a:pPr lvl="2"/>
            <a:r>
              <a:rPr lang="en-US" dirty="0"/>
              <a:t>Any interface is possible</a:t>
            </a:r>
          </a:p>
          <a:p>
            <a:endParaRPr lang="en-US" dirty="0"/>
          </a:p>
          <a:p>
            <a:r>
              <a:rPr lang="en-US" dirty="0"/>
              <a:t>REST</a:t>
            </a:r>
          </a:p>
          <a:p>
            <a:pPr lvl="1"/>
            <a:r>
              <a:rPr lang="en-US" dirty="0"/>
              <a:t>Supports only CRUD on remote resources (=Data objects)</a:t>
            </a:r>
          </a:p>
          <a:p>
            <a:pPr lvl="1"/>
            <a:r>
              <a:rPr lang="en-US" dirty="0"/>
              <a:t>Supports workflow through hypermedia links</a:t>
            </a:r>
          </a:p>
          <a:p>
            <a:r>
              <a:rPr lang="en-US" b="1" dirty="0"/>
              <a:t>Very different programming model required compared to Remote Method Invocation/Broker</a:t>
            </a:r>
          </a:p>
          <a:p>
            <a:r>
              <a:rPr lang="en-US" b="1" dirty="0"/>
              <a:t>Not all systems are suited for REST 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168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REST versus Broker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Pros And Cons</a:t>
            </a:r>
          </a:p>
        </p:txBody>
      </p:sp>
    </p:spTree>
    <p:extLst>
      <p:ext uri="{BB962C8B-B14F-4D97-AF65-F5344CB8AC3E}">
        <p14:creationId xmlns:p14="http://schemas.microsoft.com/office/powerpoint/2010/main" val="3208352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F4CB-0194-4D92-8153-F70C30F1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or Broker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0EB2-93B6-4B87-AC40-E6D083BFE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 is the better choice because</a:t>
            </a:r>
          </a:p>
          <a:p>
            <a:pPr lvl="1"/>
            <a:r>
              <a:rPr lang="en-US" dirty="0"/>
              <a:t>In 2020 it is much more widely used than Broker architectures</a:t>
            </a:r>
          </a:p>
          <a:p>
            <a:pPr lvl="1"/>
            <a:r>
              <a:rPr lang="en-US" dirty="0"/>
              <a:t>REST promises scalability, performance, reliability</a:t>
            </a:r>
          </a:p>
          <a:p>
            <a:pPr lvl="1"/>
            <a:r>
              <a:rPr lang="en-US" dirty="0"/>
              <a:t>Lighter and direct programming model (contrast SOAP/WSDL)</a:t>
            </a:r>
          </a:p>
          <a:p>
            <a:pPr lvl="1"/>
            <a:r>
              <a:rPr lang="en-US" dirty="0"/>
              <a:t>Direct interaction (manual test) via ‘http’ or ‘curl’</a:t>
            </a:r>
          </a:p>
          <a:p>
            <a:r>
              <a:rPr lang="en-US" dirty="0"/>
              <a:t>REST is the lesser choice because</a:t>
            </a:r>
          </a:p>
          <a:p>
            <a:pPr lvl="1"/>
            <a:r>
              <a:rPr lang="en-US" dirty="0"/>
              <a:t>Programming model is at low abstraction level</a:t>
            </a:r>
          </a:p>
          <a:p>
            <a:pPr lvl="1"/>
            <a:r>
              <a:rPr lang="en-US" dirty="0"/>
              <a:t>All responsibilities are mixed together = Blob antipattern</a:t>
            </a:r>
          </a:p>
          <a:p>
            <a:pPr lvl="1"/>
            <a:r>
              <a:rPr lang="en-US" dirty="0"/>
              <a:t>HATEAOS even mixes UI responsibilities into domain </a:t>
            </a:r>
            <a:r>
              <a:rPr lang="en-US" dirty="0">
                <a:sym typeface="Wingdings" panose="05000000000000000000" pitchFamily="2" charset="2"/>
              </a:rPr>
              <a:t>  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‘links’ are part of the domain object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Not just a coffee order but coffee order + URL links to state changes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7460B-6E88-48DD-B690-15C2D146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05273-3A24-4DF7-94EC-0735A7CF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C7120-24B8-478A-9A0E-20327988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Mixed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Broker separate distinct responsibilities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Domain layer, marshalling layer, IPC layer</a:t>
            </a:r>
          </a:p>
          <a:p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>
                <a:sym typeface="Wingdings" panose="05000000000000000000" pitchFamily="2" charset="2"/>
              </a:rPr>
              <a:t>REST actually addresses</a:t>
            </a:r>
            <a:br>
              <a:rPr lang="en-US" noProof="0" dirty="0">
                <a:sym typeface="Wingdings" panose="05000000000000000000" pitchFamily="2" charset="2"/>
              </a:rPr>
            </a:br>
            <a:r>
              <a:rPr lang="en-US" noProof="0" dirty="0">
                <a:sym typeface="Wingdings" panose="05000000000000000000" pitchFamily="2" charset="2"/>
              </a:rPr>
              <a:t>responsibilities on both the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Marshalling, Location, and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IPC level in one big ball of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mud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Low cohesion 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36" y="2019300"/>
            <a:ext cx="356296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953000" y="2324100"/>
            <a:ext cx="2209800" cy="297180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8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7109-7046-48EA-B561-E6E8DE70F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Mixing UI State and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84B59-EA2D-4FA0-9F70-BEE059B1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Webber’s </a:t>
            </a:r>
            <a:r>
              <a:rPr lang="en-US" dirty="0" err="1"/>
              <a:t>CoffeeShop</a:t>
            </a:r>
            <a:endParaRPr lang="en-US" dirty="0"/>
          </a:p>
          <a:p>
            <a:endParaRPr lang="en-US" dirty="0"/>
          </a:p>
          <a:p>
            <a:r>
              <a:rPr lang="en-US" dirty="0"/>
              <a:t>Domain object</a:t>
            </a:r>
          </a:p>
          <a:p>
            <a:pPr lvl="1"/>
            <a:r>
              <a:rPr lang="en-US" dirty="0"/>
              <a:t>An Order</a:t>
            </a:r>
          </a:p>
          <a:p>
            <a:endParaRPr lang="en-US" dirty="0"/>
          </a:p>
          <a:p>
            <a:r>
              <a:rPr lang="en-US" dirty="0"/>
              <a:t>UI/State object</a:t>
            </a:r>
          </a:p>
          <a:p>
            <a:pPr lvl="1"/>
            <a:r>
              <a:rPr lang="en-US" dirty="0"/>
              <a:t>Links that are URL encoded mixed into the ‘ball of mud’</a:t>
            </a:r>
          </a:p>
          <a:p>
            <a:endParaRPr lang="en-US" dirty="0"/>
          </a:p>
          <a:p>
            <a:r>
              <a:rPr lang="en-US" dirty="0" err="1"/>
              <a:t>Demarshalling</a:t>
            </a:r>
            <a:r>
              <a:rPr lang="en-US" dirty="0"/>
              <a:t> becomes tedious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60BFF-831A-40D1-B239-1527F1B5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695BB-6A8F-4F19-994C-5647307E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893E8-9485-403C-8817-93CB79AA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7BAF85-EDD2-4395-8F7A-DD6C9C76C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409700"/>
            <a:ext cx="4762500" cy="199072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884D5B-8DDF-472D-B8CC-00F3E1D37BB1}"/>
              </a:ext>
            </a:extLst>
          </p:cNvPr>
          <p:cNvCxnSpPr>
            <a:endCxn id="8" idx="1"/>
          </p:cNvCxnSpPr>
          <p:nvPr/>
        </p:nvCxnSpPr>
        <p:spPr>
          <a:xfrm>
            <a:off x="2362200" y="2405062"/>
            <a:ext cx="1562100" cy="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E9429F-1F17-4A0E-AAB6-0C3AC0B3DE6B}"/>
              </a:ext>
            </a:extLst>
          </p:cNvPr>
          <p:cNvCxnSpPr>
            <a:cxnSpLocks/>
          </p:cNvCxnSpPr>
          <p:nvPr/>
        </p:nvCxnSpPr>
        <p:spPr>
          <a:xfrm flipV="1">
            <a:off x="2895600" y="2857500"/>
            <a:ext cx="10668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32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E9F60-1D4F-4782-B99F-46F3FD6E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pull the same way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567D6-5C0E-41AA-82A0-E1F724A75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Spaghetti code // Big ball of mud</a:t>
            </a:r>
          </a:p>
          <a:p>
            <a:pPr lvl="1"/>
            <a:r>
              <a:rPr lang="en-US" dirty="0"/>
              <a:t>Look for Brian Foote and Joseph Yoder’s paper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5731-592F-403E-8F37-D6B80110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3AF0-ED65-4ECA-B232-7C0240FC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A740-E518-4C6E-B53F-3F973929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258DB-021D-4D7A-85F6-672AD3CA5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43" y="1768475"/>
            <a:ext cx="4048125" cy="2686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7E1BCB-875A-4095-9B1C-B1394CA4A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73263"/>
            <a:ext cx="4006258" cy="30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04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</a:t>
            </a:r>
            <a:r>
              <a:rPr lang="en-US" dirty="0" err="1"/>
              <a:t>TeleMedRESTProxy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952500"/>
            <a:ext cx="3657600" cy="4318000"/>
          </a:xfrm>
        </p:spPr>
        <p:txBody>
          <a:bodyPr/>
          <a:lstStyle/>
          <a:p>
            <a:r>
              <a:rPr lang="en-US" sz="2000" dirty="0"/>
              <a:t>Using a good REST library (here: </a:t>
            </a:r>
            <a:r>
              <a:rPr lang="en-US" sz="2000" dirty="0" err="1"/>
              <a:t>uni</a:t>
            </a:r>
            <a:r>
              <a:rPr lang="en-US" sz="2000" dirty="0"/>
              <a:t>-rest), the code is small …</a:t>
            </a:r>
          </a:p>
          <a:p>
            <a:r>
              <a:rPr lang="en-US" sz="2000" dirty="0"/>
              <a:t>This Proxy plays all roles</a:t>
            </a:r>
          </a:p>
          <a:p>
            <a:pPr lvl="1"/>
            <a:r>
              <a:rPr lang="en-US" sz="1600" dirty="0"/>
              <a:t>Proxy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Requestor (GSON)</a:t>
            </a:r>
          </a:p>
          <a:p>
            <a:pPr lvl="1"/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ClientReqH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(</a:t>
            </a:r>
            <a:r>
              <a:rPr lang="en-US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UniRest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sz="2000" dirty="0"/>
          </a:p>
          <a:p>
            <a:r>
              <a:rPr lang="en-US" sz="2000" dirty="0"/>
              <a:t>Location field read to retrieve ID of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52500"/>
            <a:ext cx="437133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819400" y="2324100"/>
            <a:ext cx="2590800" cy="457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124200" y="2933700"/>
            <a:ext cx="2286000" cy="9525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67200" y="4000500"/>
            <a:ext cx="990600" cy="38100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271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Restating my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 Pattern is as strong as REST </a:t>
            </a:r>
            <a:r>
              <a:rPr lang="en-US" dirty="0" err="1"/>
              <a:t>iff</a:t>
            </a:r>
            <a:endParaRPr lang="en-US" dirty="0"/>
          </a:p>
          <a:p>
            <a:pPr lvl="1"/>
            <a:r>
              <a:rPr lang="en-US" dirty="0"/>
              <a:t>You simply obey the same fundamental architectural constraints as REST impose</a:t>
            </a:r>
          </a:p>
          <a:p>
            <a:pPr lvl="2"/>
            <a:r>
              <a:rPr lang="en-US" dirty="0"/>
              <a:t>Only pass-by-value</a:t>
            </a:r>
          </a:p>
          <a:p>
            <a:pPr lvl="3"/>
            <a:r>
              <a:rPr lang="en-US" dirty="0"/>
              <a:t>Use the ‘pass </a:t>
            </a:r>
            <a:r>
              <a:rPr lang="en-US" dirty="0" err="1"/>
              <a:t>objectId</a:t>
            </a:r>
            <a:r>
              <a:rPr lang="en-US" dirty="0"/>
              <a:t>’ technique for server -&gt; client ‘pass by reference’</a:t>
            </a:r>
          </a:p>
          <a:p>
            <a:pPr lvl="2"/>
            <a:r>
              <a:rPr lang="en-US" dirty="0"/>
              <a:t>Pure client-server	- no server calling methods on clients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Design your Remote Roles with distribution in mind</a:t>
            </a:r>
          </a:p>
          <a:p>
            <a:pPr lvl="2"/>
            <a:r>
              <a:rPr lang="en-US" dirty="0"/>
              <a:t>Not ‘</a:t>
            </a:r>
            <a:r>
              <a:rPr lang="en-US" dirty="0" err="1"/>
              <a:t>game.getUnitAt</a:t>
            </a:r>
            <a:r>
              <a:rPr lang="en-US" dirty="0"/>
              <a:t>(p)’			Chatty interface</a:t>
            </a:r>
          </a:p>
          <a:p>
            <a:pPr lvl="2"/>
            <a:r>
              <a:rPr lang="en-US" dirty="0"/>
              <a:t>But ‘</a:t>
            </a:r>
            <a:r>
              <a:rPr lang="en-US" dirty="0" err="1"/>
              <a:t>game.getFullGameState</a:t>
            </a:r>
            <a:r>
              <a:rPr lang="en-US" dirty="0"/>
              <a:t>()’		Chunky interface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16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UR </a:t>
            </a:r>
            <a:r>
              <a:rPr lang="en-US" sz="2400" dirty="0" err="1"/>
              <a:t>Tunnelling</a:t>
            </a:r>
            <a:endParaRPr lang="en-US" sz="2400" dirty="0"/>
          </a:p>
          <a:p>
            <a:pPr lvl="1"/>
            <a:r>
              <a:rPr lang="da-DK" sz="1600" dirty="0"/>
              <a:t>Just </a:t>
            </a:r>
            <a:r>
              <a:rPr lang="da-DK" sz="1600" dirty="0" err="1"/>
              <a:t>uses</a:t>
            </a:r>
            <a:r>
              <a:rPr lang="da-DK" sz="1600" dirty="0"/>
              <a:t> HTTP and web </a:t>
            </a:r>
            <a:r>
              <a:rPr lang="da-DK" sz="1600" dirty="0" err="1"/>
              <a:t>technology</a:t>
            </a:r>
            <a:r>
              <a:rPr lang="da-DK" sz="1600" dirty="0"/>
              <a:t>/</a:t>
            </a:r>
            <a:r>
              <a:rPr lang="da-DK" sz="1600" dirty="0" err="1"/>
              <a:t>frameworks</a:t>
            </a:r>
            <a:r>
              <a:rPr lang="da-DK" sz="1600" dirty="0"/>
              <a:t> as the IPC </a:t>
            </a:r>
            <a:r>
              <a:rPr lang="da-DK" sz="1600" dirty="0" err="1"/>
              <a:t>layer</a:t>
            </a:r>
            <a:r>
              <a:rPr lang="da-DK" sz="1600" dirty="0"/>
              <a:t> in the </a:t>
            </a:r>
            <a:r>
              <a:rPr lang="da-DK" sz="1600" dirty="0" err="1"/>
              <a:t>Broker</a:t>
            </a:r>
            <a:endParaRPr lang="da-DK" sz="1600" dirty="0"/>
          </a:p>
          <a:p>
            <a:pPr lvl="2"/>
            <a:r>
              <a:rPr lang="da-DK" sz="1400" dirty="0" err="1"/>
              <a:t>That</a:t>
            </a:r>
            <a:r>
              <a:rPr lang="da-DK" sz="1400" dirty="0"/>
              <a:t> is : transport </a:t>
            </a:r>
            <a:r>
              <a:rPr lang="da-DK" sz="1400" dirty="0" err="1"/>
              <a:t>network</a:t>
            </a:r>
            <a:r>
              <a:rPr lang="da-DK" sz="1400" dirty="0"/>
              <a:t> </a:t>
            </a:r>
            <a:r>
              <a:rPr lang="da-DK" sz="1400" dirty="0" err="1"/>
              <a:t>packages</a:t>
            </a:r>
            <a:r>
              <a:rPr lang="da-DK" sz="1400" dirty="0"/>
              <a:t> to/from </a:t>
            </a:r>
            <a:r>
              <a:rPr lang="da-DK" sz="1400" dirty="0" err="1"/>
              <a:t>client</a:t>
            </a:r>
            <a:r>
              <a:rPr lang="da-DK" sz="1400" dirty="0"/>
              <a:t> and server</a:t>
            </a:r>
          </a:p>
          <a:p>
            <a:pPr lvl="2"/>
            <a:endParaRPr lang="da-DK" sz="1400" dirty="0"/>
          </a:p>
          <a:p>
            <a:pPr lvl="2"/>
            <a:endParaRPr lang="en-US" sz="1400" dirty="0"/>
          </a:p>
          <a:p>
            <a:r>
              <a:rPr lang="en-US" sz="2400" dirty="0"/>
              <a:t>REST</a:t>
            </a:r>
          </a:p>
          <a:p>
            <a:pPr lvl="1"/>
            <a:r>
              <a:rPr lang="en-US" sz="2000" dirty="0"/>
              <a:t>Architectural Pattern what deeply exploits HTTPs advantages</a:t>
            </a:r>
          </a:p>
          <a:p>
            <a:pPr lvl="1"/>
            <a:r>
              <a:rPr lang="en-US" sz="2000" dirty="0"/>
              <a:t>Lightweight with less tool support</a:t>
            </a:r>
          </a:p>
          <a:p>
            <a:pPr lvl="1"/>
            <a:r>
              <a:rPr lang="da-DK" dirty="0"/>
              <a:t>Focus is on performance and </a:t>
            </a:r>
            <a:r>
              <a:rPr lang="da-DK" dirty="0" err="1"/>
              <a:t>scalability</a:t>
            </a:r>
            <a:r>
              <a:rPr lang="da-DK" dirty="0"/>
              <a:t> </a:t>
            </a:r>
            <a:r>
              <a:rPr lang="da-DK" dirty="0" err="1"/>
              <a:t>because</a:t>
            </a:r>
            <a:endParaRPr lang="da-DK" dirty="0"/>
          </a:p>
          <a:p>
            <a:pPr lvl="2"/>
            <a:r>
              <a:rPr lang="da-DK" dirty="0"/>
              <a:t>True </a:t>
            </a:r>
            <a:r>
              <a:rPr lang="da-DK" dirty="0" err="1"/>
              <a:t>Client-server</a:t>
            </a:r>
            <a:r>
              <a:rPr lang="da-DK" dirty="0"/>
              <a:t>	No </a:t>
            </a:r>
            <a:r>
              <a:rPr lang="da-DK" dirty="0" err="1"/>
              <a:t>callback</a:t>
            </a:r>
            <a:r>
              <a:rPr lang="da-DK" dirty="0"/>
              <a:t>/observer pattern</a:t>
            </a:r>
          </a:p>
          <a:p>
            <a:pPr lvl="2"/>
            <a:r>
              <a:rPr lang="da-DK" sz="1800" dirty="0"/>
              <a:t>Value </a:t>
            </a:r>
            <a:r>
              <a:rPr lang="da-DK" sz="1800" dirty="0" err="1"/>
              <a:t>passing</a:t>
            </a:r>
            <a:r>
              <a:rPr lang="da-DK" sz="1800" dirty="0"/>
              <a:t> of information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38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B0BCCB-246B-4185-AEF7-452FDC61B2DE}"/>
              </a:ext>
            </a:extLst>
          </p:cNvPr>
          <p:cNvSpPr/>
          <p:nvPr/>
        </p:nvSpPr>
        <p:spPr>
          <a:xfrm>
            <a:off x="152400" y="3695700"/>
            <a:ext cx="86868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 pattern and REST?</a:t>
            </a:r>
          </a:p>
          <a:p>
            <a:pPr lvl="1"/>
            <a:r>
              <a:rPr lang="da-DK" dirty="0"/>
              <a:t>Only if the OO interfaces/roles are designed so they adhere to the REST way of architecture</a:t>
            </a:r>
          </a:p>
          <a:p>
            <a:pPr lvl="2"/>
            <a:r>
              <a:rPr lang="da-DK" dirty="0"/>
              <a:t>CRUD on ‘objects’ = resources</a:t>
            </a:r>
          </a:p>
          <a:p>
            <a:pPr lvl="2"/>
            <a:r>
              <a:rPr lang="da-DK" dirty="0"/>
              <a:t>State transitions modelled as ‘transition resources’</a:t>
            </a:r>
          </a:p>
          <a:p>
            <a:pPr lvl="3"/>
            <a:r>
              <a:rPr lang="da-DK" dirty="0"/>
              <a:t>Bit similar to Command pattern objects…</a:t>
            </a:r>
          </a:p>
          <a:p>
            <a:pPr lvl="1"/>
            <a:r>
              <a:rPr lang="da-DK" dirty="0"/>
              <a:t>… and generally you do not design OO that way…</a:t>
            </a:r>
          </a:p>
          <a:p>
            <a:endParaRPr lang="da-DK" dirty="0"/>
          </a:p>
          <a:p>
            <a:r>
              <a:rPr lang="da-DK" b="1" dirty="0"/>
              <a:t>REST and OO are two different architectural styles…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4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922EC0-9870-4248-83BF-9CEF2F078CB6}"/>
              </a:ext>
            </a:extLst>
          </p:cNvPr>
          <p:cNvSpPr/>
          <p:nvPr/>
        </p:nvSpPr>
        <p:spPr>
          <a:xfrm>
            <a:off x="1171075" y="3552925"/>
            <a:ext cx="2971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0854" y="1849808"/>
            <a:ext cx="2590800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0848" y="2518516"/>
            <a:ext cx="5362352" cy="381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Roy Fielding’s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Goal: Keep the </a:t>
            </a:r>
            <a:r>
              <a:rPr lang="en-US" b="1" i="1" dirty="0"/>
              <a:t>scalable</a:t>
            </a:r>
            <a:r>
              <a:rPr lang="en-US" i="1" dirty="0"/>
              <a:t> hypermedia properties of WWW</a:t>
            </a:r>
          </a:p>
          <a:p>
            <a:r>
              <a:rPr lang="en-US" dirty="0"/>
              <a:t>REST =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RE</a:t>
            </a:r>
            <a:r>
              <a:rPr lang="en-US" dirty="0" err="1"/>
              <a:t>presentational</a:t>
            </a:r>
            <a:r>
              <a:rPr lang="en-US" dirty="0"/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dirty="0"/>
              <a:t>tate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en-US" dirty="0"/>
              <a:t>ransfer</a:t>
            </a:r>
          </a:p>
          <a:p>
            <a:pPr lvl="1"/>
            <a:r>
              <a:rPr lang="en-US" dirty="0"/>
              <a:t>Transferring a </a:t>
            </a:r>
            <a:r>
              <a:rPr lang="en-US" i="1" dirty="0"/>
              <a:t>representation of data </a:t>
            </a:r>
            <a:r>
              <a:rPr lang="en-US" dirty="0"/>
              <a:t>in a format matching one of standard data types (media types)</a:t>
            </a:r>
          </a:p>
          <a:p>
            <a:pPr lvl="1"/>
            <a:r>
              <a:rPr lang="en-US" i="1" dirty="0"/>
              <a:t>Resource</a:t>
            </a:r>
            <a:r>
              <a:rPr lang="en-US" dirty="0"/>
              <a:t>: any information that can be named</a:t>
            </a:r>
          </a:p>
          <a:p>
            <a:pPr lvl="1"/>
            <a:r>
              <a:rPr lang="en-US" dirty="0"/>
              <a:t>Identified by a </a:t>
            </a:r>
            <a:r>
              <a:rPr lang="en-US" i="1" dirty="0"/>
              <a:t>resource identifier </a:t>
            </a:r>
          </a:p>
          <a:p>
            <a:pPr lvl="2"/>
            <a:r>
              <a:rPr lang="en-US" i="1" dirty="0"/>
              <a:t>URI = Uniform Resource Identifier</a:t>
            </a:r>
          </a:p>
          <a:p>
            <a:pPr lvl="1"/>
            <a:r>
              <a:rPr lang="en-US" dirty="0"/>
              <a:t>Interactions are </a:t>
            </a:r>
            <a:r>
              <a:rPr lang="en-US" i="1" dirty="0"/>
              <a:t>stateless</a:t>
            </a:r>
          </a:p>
          <a:p>
            <a:pPr lvl="2"/>
            <a:r>
              <a:rPr lang="en-US" dirty="0"/>
              <a:t>Each request contains all the information necessary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4610100"/>
            <a:ext cx="76962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Exercise</a:t>
            </a:r>
            <a:r>
              <a:rPr lang="da-DK" dirty="0"/>
              <a:t>: </a:t>
            </a:r>
            <a:r>
              <a:rPr lang="da-DK" dirty="0" err="1"/>
              <a:t>Why</a:t>
            </a:r>
            <a:r>
              <a:rPr lang="da-DK" dirty="0"/>
              <a:t> is </a:t>
            </a:r>
            <a:r>
              <a:rPr lang="da-DK" dirty="0" err="1"/>
              <a:t>everybody</a:t>
            </a:r>
            <a:r>
              <a:rPr lang="da-DK" dirty="0"/>
              <a:t> so </a:t>
            </a:r>
            <a:r>
              <a:rPr lang="da-DK" dirty="0" err="1"/>
              <a:t>keen</a:t>
            </a:r>
            <a:r>
              <a:rPr lang="da-DK" dirty="0"/>
              <a:t> on ‘</a:t>
            </a:r>
            <a:r>
              <a:rPr lang="da-DK" dirty="0" err="1"/>
              <a:t>stateless</a:t>
            </a:r>
            <a:r>
              <a:rPr lang="da-DK" dirty="0"/>
              <a:t>’? </a:t>
            </a:r>
            <a:r>
              <a:rPr lang="da-DK" dirty="0" err="1"/>
              <a:t>What</a:t>
            </a:r>
            <a:r>
              <a:rPr lang="da-DK" dirty="0"/>
              <a:t> QA is </a:t>
            </a:r>
            <a:r>
              <a:rPr lang="da-DK" dirty="0" err="1"/>
              <a:t>involved</a:t>
            </a:r>
            <a:r>
              <a:rPr lang="da-DK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4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Representing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9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Resource: Inger’s blood pressure measured on 29/6/2017</a:t>
            </a:r>
          </a:p>
          <a:p>
            <a:r>
              <a:rPr lang="en-US" dirty="0"/>
              <a:t>Representation of data using standard media type: </a:t>
            </a:r>
          </a:p>
          <a:p>
            <a:pPr lvl="1"/>
            <a:r>
              <a:rPr lang="en-US" dirty="0"/>
              <a:t>{ </a:t>
            </a:r>
            <a:r>
              <a:rPr lang="en-US" dirty="0" err="1"/>
              <a:t>pid</a:t>
            </a:r>
            <a:r>
              <a:rPr lang="en-US" dirty="0"/>
              <a:t>: ”251248-1234”, sys: 120.0, dia:70.0 }	(</a:t>
            </a:r>
            <a:r>
              <a:rPr lang="en-US" dirty="0" err="1"/>
              <a:t>json</a:t>
            </a:r>
            <a:r>
              <a:rPr lang="en-US" dirty="0"/>
              <a:t>)</a:t>
            </a:r>
          </a:p>
          <a:p>
            <a:r>
              <a:rPr lang="en-US" dirty="0"/>
              <a:t>Resource identifier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http://telemed.org/bp/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I.e. Inger’s resource (her blood pressure measurement) is uniquely identified using this URI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dirty="0"/>
              <a:t>RUD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Inger makes the measurement		CREATE</a:t>
            </a:r>
          </a:p>
          <a:p>
            <a:r>
              <a:rPr lang="en-US" dirty="0"/>
              <a:t>POST /</a:t>
            </a:r>
            <a:r>
              <a:rPr lang="en-US" dirty="0" err="1"/>
              <a:t>bp</a:t>
            </a:r>
            <a:endParaRPr lang="en-US" dirty="0"/>
          </a:p>
          <a:p>
            <a:pPr lvl="1"/>
            <a:r>
              <a:rPr lang="en-US" dirty="0"/>
              <a:t>Body: { </a:t>
            </a:r>
            <a:r>
              <a:rPr lang="en-US" dirty="0" err="1"/>
              <a:t>pid</a:t>
            </a:r>
            <a:r>
              <a:rPr lang="en-US" dirty="0"/>
              <a:t>: ”251248-1234”, sys: 120.0, dia:70.0 }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 err="1"/>
              <a:t>StatusCode</a:t>
            </a:r>
            <a:r>
              <a:rPr lang="en-US" dirty="0"/>
              <a:t>: 201	CREATED</a:t>
            </a:r>
          </a:p>
          <a:p>
            <a:pPr lvl="1"/>
            <a:r>
              <a:rPr lang="en-US" dirty="0"/>
              <a:t>Location: /</a:t>
            </a:r>
            <a:r>
              <a:rPr lang="en-US" dirty="0" err="1"/>
              <a:t>bp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</a:p>
          <a:p>
            <a:pPr lvl="1"/>
            <a:r>
              <a:rPr lang="en-US" dirty="0"/>
              <a:t>Body: { </a:t>
            </a:r>
            <a:r>
              <a:rPr lang="en-US" dirty="0" err="1"/>
              <a:t>pid</a:t>
            </a:r>
            <a:r>
              <a:rPr lang="en-US" dirty="0"/>
              <a:t>: ”251248-1234”, sys: 120.0, dia:70.0, status: ”new” }</a:t>
            </a:r>
          </a:p>
          <a:p>
            <a:endParaRPr lang="en-US" dirty="0"/>
          </a:p>
          <a:p>
            <a:r>
              <a:rPr lang="en-US" dirty="0"/>
              <a:t>Meaning</a:t>
            </a:r>
          </a:p>
          <a:p>
            <a:pPr lvl="1"/>
            <a:r>
              <a:rPr lang="en-US" dirty="0"/>
              <a:t>The resources was created, has resource id </a:t>
            </a:r>
          </a:p>
          <a:p>
            <a:pPr lvl="2"/>
            <a:r>
              <a:rPr lang="en-US" dirty="0"/>
              <a:t>/</a:t>
            </a:r>
            <a:r>
              <a:rPr lang="en-US" dirty="0" err="1"/>
              <a:t>bp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4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</a:t>
            </a:r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/>
              <a:t>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Inger reviews the measurement		READ</a:t>
            </a:r>
          </a:p>
          <a:p>
            <a:r>
              <a:rPr lang="en-US" dirty="0"/>
              <a:t>GET /</a:t>
            </a:r>
            <a:r>
              <a:rPr lang="en-US" dirty="0" err="1"/>
              <a:t>bp</a:t>
            </a:r>
            <a:r>
              <a:rPr lang="en-US" dirty="0"/>
              <a:t>/</a:t>
            </a:r>
            <a:r>
              <a:rPr lang="en-US" dirty="0">
                <a:solidFill>
                  <a:srgbClr val="0070C0"/>
                </a:solidFill>
              </a:rPr>
              <a:t>251248-1234/made-29-06-2017-09-59-17</a:t>
            </a:r>
            <a:endParaRPr lang="en-US" dirty="0"/>
          </a:p>
          <a:p>
            <a:pPr lvl="1"/>
            <a:r>
              <a:rPr lang="en-US" dirty="0"/>
              <a:t>Body: (none)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 err="1"/>
              <a:t>StatusCode</a:t>
            </a:r>
            <a:r>
              <a:rPr lang="en-US" dirty="0"/>
              <a:t>: 200	OK</a:t>
            </a:r>
          </a:p>
          <a:p>
            <a:pPr lvl="1"/>
            <a:r>
              <a:rPr lang="en-US" dirty="0"/>
              <a:t>Body: { </a:t>
            </a:r>
            <a:r>
              <a:rPr lang="en-US" dirty="0" err="1"/>
              <a:t>pid</a:t>
            </a:r>
            <a:r>
              <a:rPr lang="en-US" dirty="0"/>
              <a:t>: ”251248-1234”, sys: 120.0, dia:70.0, status=”new” }</a:t>
            </a:r>
          </a:p>
          <a:p>
            <a:endParaRPr lang="en-US" dirty="0"/>
          </a:p>
          <a:p>
            <a:r>
              <a:rPr lang="en-US" dirty="0"/>
              <a:t>Meaning</a:t>
            </a:r>
          </a:p>
          <a:p>
            <a:pPr lvl="1"/>
            <a:r>
              <a:rPr lang="en-US" dirty="0"/>
              <a:t>The resources was found, and the measurement returned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51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92D05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2649</Words>
  <Application>Microsoft Office PowerPoint</Application>
  <PresentationFormat>On-screen Show (16:10)</PresentationFormat>
  <Paragraphs>495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Software Engineering and Architecture</vt:lpstr>
      <vt:lpstr>What is REST</vt:lpstr>
      <vt:lpstr>What is REST</vt:lpstr>
      <vt:lpstr>Programming Model</vt:lpstr>
      <vt:lpstr>Roy Fielding’s work</vt:lpstr>
      <vt:lpstr>Representing Resources</vt:lpstr>
      <vt:lpstr>Example</vt:lpstr>
      <vt:lpstr>Example: CRUD</vt:lpstr>
      <vt:lpstr>Example: CRUD</vt:lpstr>
      <vt:lpstr>Example: CRUD</vt:lpstr>
      <vt:lpstr>Example: CRUD</vt:lpstr>
      <vt:lpstr>Prototype: pastebin</vt:lpstr>
      <vt:lpstr>Demo</vt:lpstr>
      <vt:lpstr>Or Curl…</vt:lpstr>
      <vt:lpstr>Note</vt:lpstr>
      <vt:lpstr>Server code</vt:lpstr>
      <vt:lpstr>Left as an Exercise</vt:lpstr>
      <vt:lpstr>Discussion</vt:lpstr>
      <vt:lpstr>Richardson’s Maturity model</vt:lpstr>
      <vt:lpstr>Level 2 REST</vt:lpstr>
      <vt:lpstr>Workflow</vt:lpstr>
      <vt:lpstr>Exercise</vt:lpstr>
      <vt:lpstr>Level 2: Hypermedia</vt:lpstr>
      <vt:lpstr>Analysis</vt:lpstr>
      <vt:lpstr>Analysis</vt:lpstr>
      <vt:lpstr>Analysis</vt:lpstr>
      <vt:lpstr>Challenge</vt:lpstr>
      <vt:lpstr>Aka</vt:lpstr>
      <vt:lpstr>Often visible in UI</vt:lpstr>
      <vt:lpstr>Level 2: Hypermedia</vt:lpstr>
      <vt:lpstr>Example 1</vt:lpstr>
      <vt:lpstr>Context</vt:lpstr>
      <vt:lpstr>Coffee Shop</vt:lpstr>
      <vt:lpstr>Example: Story 1 (Coffee order)</vt:lpstr>
      <vt:lpstr>Coffee Shop</vt:lpstr>
      <vt:lpstr>Example: Story 3 (Coffee Payment)</vt:lpstr>
      <vt:lpstr>Example: Story 3 (Coffee Payment)</vt:lpstr>
      <vt:lpstr>Example 2</vt:lpstr>
      <vt:lpstr>GameLobby</vt:lpstr>
      <vt:lpstr>REST versus Broker</vt:lpstr>
      <vt:lpstr>Rest or Broker</vt:lpstr>
      <vt:lpstr>Mixed Responsibilities</vt:lpstr>
      <vt:lpstr>Mixing UI State and Domain</vt:lpstr>
      <vt:lpstr>Both pull the same way </vt:lpstr>
      <vt:lpstr>Ex: TeleMedRESTProxy</vt:lpstr>
      <vt:lpstr>Restating my Claim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143</cp:revision>
  <dcterms:created xsi:type="dcterms:W3CDTF">2006-08-16T00:00:00Z</dcterms:created>
  <dcterms:modified xsi:type="dcterms:W3CDTF">2023-11-17T08:33:27Z</dcterms:modified>
</cp:coreProperties>
</file>